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46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2569464"/>
            <a:ext cx="13267944" cy="1682496"/>
          </a:xfrm>
          <a:prstGeom prst="rect">
            <a:avLst/>
          </a:prstGeom>
          <a:noFill/>
          <a:ln/>
        </p:spPr>
        <p:txBody>
          <a:bodyPr wrap="square" lIns="0" tIns="0" rIns="0" bIns="0" rtlCol="0" anchor="ctr"/>
          <a:lstStyle/>
          <a:p>
            <a:pPr>
              <a:lnSpc>
                <a:spcPts val="6620"/>
              </a:lnSpc>
            </a:pPr>
            <a:r>
              <a:rPr lang="en-IN" sz="5400" dirty="0" err="1">
                <a:solidFill>
                  <a:schemeClr val="bg1">
                    <a:lumMod val="95000"/>
                  </a:schemeClr>
                </a:solidFill>
                <a:latin typeface="Times New Roman" panose="02020603050405020304" pitchFamily="18" charset="0"/>
                <a:cs typeface="Times New Roman" panose="02020603050405020304" pitchFamily="18" charset="0"/>
              </a:rPr>
              <a:t>DiagnoSpot:XAI</a:t>
            </a:r>
            <a:r>
              <a:rPr lang="en-IN" sz="5400" dirty="0">
                <a:solidFill>
                  <a:schemeClr val="bg1">
                    <a:lumMod val="95000"/>
                  </a:schemeClr>
                </a:solidFill>
                <a:latin typeface="Times New Roman" panose="02020603050405020304" pitchFamily="18" charset="0"/>
                <a:cs typeface="Times New Roman" panose="02020603050405020304" pitchFamily="18" charset="0"/>
              </a:rPr>
              <a:t> Medical Assistant System for Radiologists</a:t>
            </a:r>
          </a:p>
          <a:p>
            <a:pPr marL="0" indent="0" algn="l">
              <a:lnSpc>
                <a:spcPts val="6620"/>
              </a:lnSpc>
              <a:buNone/>
            </a:pPr>
            <a:endParaRPr lang="en-US" sz="5290" dirty="0">
              <a:latin typeface="Times New Roman" panose="02020603050405020304" pitchFamily="18" charset="0"/>
              <a:cs typeface="Times New Roman" panose="02020603050405020304" pitchFamily="18" charset="0"/>
            </a:endParaRPr>
          </a:p>
        </p:txBody>
      </p:sp>
      <p:sp>
        <p:nvSpPr>
          <p:cNvPr id="5" name="Text 1"/>
          <p:cNvSpPr/>
          <p:nvPr/>
        </p:nvSpPr>
        <p:spPr>
          <a:xfrm>
            <a:off x="676656" y="4251959"/>
            <a:ext cx="13267944" cy="2465797"/>
          </a:xfrm>
          <a:prstGeom prst="rect">
            <a:avLst/>
          </a:prstGeom>
          <a:noFill/>
          <a:ln/>
        </p:spPr>
        <p:txBody>
          <a:bodyPr wrap="square" lIns="0" tIns="0" rIns="0" bIns="0" rtlCol="0" anchor="ctr"/>
          <a:lstStyle/>
          <a:p>
            <a:pPr marL="0" indent="0" algn="ctr">
              <a:buNone/>
            </a:pPr>
            <a:r>
              <a:rPr lang="en-US" sz="2800" dirty="0">
                <a:solidFill>
                  <a:srgbClr val="DBDBDB"/>
                </a:solidFill>
                <a:latin typeface="Times New Roman" panose="02020603050405020304" pitchFamily="18" charset="0"/>
                <a:ea typeface="思源黑体-Medium" pitchFamily="34" charset="-122"/>
                <a:cs typeface="Times New Roman" panose="02020603050405020304" pitchFamily="18" charset="0"/>
              </a:rPr>
              <a:t>Our project utilizes Explainable AI (XAI) to create a medical assistant system tailored for radiologists. This innovative system accurately predicts various medical conditions—including pneumonia, tuberculosis, and COVID-19 from chest X-rays and CT scans, as well as assessing risks for brain tumors and heart attacks based on patient data. By providing clear explanations for its predictions, the system enhances diagnostic confidence and decision-making in clinical settings.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203704" y="2990088"/>
            <a:ext cx="1207008" cy="1207008"/>
          </a:xfrm>
          <a:prstGeom prst="rect">
            <a:avLst/>
          </a:prstGeom>
        </p:spPr>
      </p:pic>
      <p:pic>
        <p:nvPicPr>
          <p:cNvPr id="4" name="Image 2" descr="preencoded.png"/>
          <p:cNvPicPr>
            <a:picLocks noChangeAspect="1"/>
          </p:cNvPicPr>
          <p:nvPr/>
        </p:nvPicPr>
        <p:blipFill>
          <a:blip r:embed="rId5"/>
          <a:stretch>
            <a:fillRect/>
          </a:stretch>
        </p:blipFill>
        <p:spPr>
          <a:xfrm>
            <a:off x="6720840" y="2990088"/>
            <a:ext cx="1207008" cy="1207008"/>
          </a:xfrm>
          <a:prstGeom prst="rect">
            <a:avLst/>
          </a:prstGeom>
        </p:spPr>
      </p:pic>
      <p:pic>
        <p:nvPicPr>
          <p:cNvPr id="5" name="Image 3" descr="preencoded.png"/>
          <p:cNvPicPr>
            <a:picLocks noChangeAspect="1"/>
          </p:cNvPicPr>
          <p:nvPr/>
        </p:nvPicPr>
        <p:blipFill>
          <a:blip r:embed="rId6"/>
          <a:stretch>
            <a:fillRect/>
          </a:stretch>
        </p:blipFill>
        <p:spPr>
          <a:xfrm>
            <a:off x="11237976" y="2990088"/>
            <a:ext cx="1207008" cy="1207008"/>
          </a:xfrm>
          <a:prstGeom prst="rect">
            <a:avLst/>
          </a:prstGeom>
        </p:spPr>
      </p:pic>
      <p:sp>
        <p:nvSpPr>
          <p:cNvPr id="6" name="Text 0"/>
          <p:cNvSpPr/>
          <p:nvPr/>
        </p:nvSpPr>
        <p:spPr>
          <a:xfrm>
            <a:off x="685800" y="2048256"/>
            <a:ext cx="13267944" cy="612648"/>
          </a:xfrm>
          <a:prstGeom prst="rect">
            <a:avLst/>
          </a:prstGeom>
          <a:noFill/>
          <a:ln/>
        </p:spPr>
        <p:txBody>
          <a:bodyPr wrap="none" lIns="0" tIns="0" rIns="0" bIns="0" rtlCol="0" anchor="ctr"/>
          <a:lstStyle/>
          <a:p>
            <a:pPr marL="0" indent="0" algn="l">
              <a:lnSpc>
                <a:spcPts val="4800"/>
              </a:lnSpc>
              <a:buNone/>
            </a:pPr>
            <a:r>
              <a:rPr lang="en-US" sz="4000" dirty="0">
                <a:solidFill>
                  <a:srgbClr val="77D8F2"/>
                </a:solidFill>
                <a:latin typeface="Times New Roman" panose="02020603050405020304" pitchFamily="18" charset="0"/>
                <a:ea typeface="Alibaba-PuHuiTi" pitchFamily="34" charset="-122"/>
                <a:cs typeface="Times New Roman" panose="02020603050405020304" pitchFamily="18" charset="0"/>
              </a:rPr>
              <a:t>Project Overview</a:t>
            </a:r>
            <a:endParaRPr lang="en-US" sz="4000" dirty="0">
              <a:latin typeface="Times New Roman" panose="02020603050405020304" pitchFamily="18" charset="0"/>
              <a:cs typeface="Times New Roman" panose="02020603050405020304" pitchFamily="18" charset="0"/>
            </a:endParaRPr>
          </a:p>
        </p:txBody>
      </p:sp>
      <p:sp>
        <p:nvSpPr>
          <p:cNvPr id="7" name="Text 1"/>
          <p:cNvSpPr/>
          <p:nvPr/>
        </p:nvSpPr>
        <p:spPr>
          <a:xfrm>
            <a:off x="795528" y="4379976"/>
            <a:ext cx="4005072" cy="310896"/>
          </a:xfrm>
          <a:prstGeom prst="rect">
            <a:avLst/>
          </a:prstGeom>
          <a:noFill/>
          <a:ln/>
        </p:spPr>
        <p:txBody>
          <a:bodyPr wrap="none" lIns="0" tIns="0" rIns="0" bIns="0" rtlCol="0" anchor="ctr"/>
          <a:lstStyle/>
          <a:p>
            <a:pPr marL="0" indent="0" algn="ctr">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Purpose of the System</a:t>
            </a:r>
            <a:endParaRPr lang="en-US" sz="2400" dirty="0">
              <a:latin typeface="Times New Roman" panose="02020603050405020304" pitchFamily="18" charset="0"/>
              <a:cs typeface="Times New Roman" panose="02020603050405020304" pitchFamily="18" charset="0"/>
            </a:endParaRPr>
          </a:p>
        </p:txBody>
      </p:sp>
      <p:sp>
        <p:nvSpPr>
          <p:cNvPr id="8" name="Text 2"/>
          <p:cNvSpPr/>
          <p:nvPr/>
        </p:nvSpPr>
        <p:spPr>
          <a:xfrm>
            <a:off x="795528" y="5157524"/>
            <a:ext cx="4005072" cy="978408"/>
          </a:xfrm>
          <a:prstGeom prst="rect">
            <a:avLst/>
          </a:prstGeom>
          <a:noFill/>
          <a:ln/>
        </p:spPr>
        <p:txBody>
          <a:bodyPr wrap="square" lIns="0" tIns="0" rIns="0" bIns="0" rtlCol="0" anchor="ctr"/>
          <a:lstStyle/>
          <a:p>
            <a:pPr marL="0" indent="0" algn="ctr">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The system aims to assist radiologists by improving the accuracy and speed of diagnosing critical medical conditions using advanced imaging techniques.</a:t>
            </a:r>
            <a:endParaRPr lang="en-US" sz="2000" dirty="0">
              <a:latin typeface="Times New Roman" panose="02020603050405020304" pitchFamily="18" charset="0"/>
              <a:cs typeface="Times New Roman" panose="02020603050405020304" pitchFamily="18" charset="0"/>
            </a:endParaRPr>
          </a:p>
        </p:txBody>
      </p:sp>
      <p:sp>
        <p:nvSpPr>
          <p:cNvPr id="9" name="Text 3"/>
          <p:cNvSpPr/>
          <p:nvPr/>
        </p:nvSpPr>
        <p:spPr>
          <a:xfrm>
            <a:off x="5321808" y="4379976"/>
            <a:ext cx="4005072" cy="310896"/>
          </a:xfrm>
          <a:prstGeom prst="rect">
            <a:avLst/>
          </a:prstGeom>
          <a:noFill/>
          <a:ln/>
        </p:spPr>
        <p:txBody>
          <a:bodyPr wrap="none" lIns="0" tIns="0" rIns="0" bIns="0" rtlCol="0" anchor="ctr"/>
          <a:lstStyle/>
          <a:p>
            <a:pPr marL="0" indent="0" algn="ctr">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Technology Utilized</a:t>
            </a:r>
            <a:endParaRPr lang="en-US" sz="2400" dirty="0">
              <a:latin typeface="Times New Roman" panose="02020603050405020304" pitchFamily="18" charset="0"/>
              <a:cs typeface="Times New Roman" panose="02020603050405020304" pitchFamily="18" charset="0"/>
            </a:endParaRPr>
          </a:p>
        </p:txBody>
      </p:sp>
      <p:sp>
        <p:nvSpPr>
          <p:cNvPr id="10" name="Text 4"/>
          <p:cNvSpPr/>
          <p:nvPr/>
        </p:nvSpPr>
        <p:spPr>
          <a:xfrm>
            <a:off x="5321808" y="5157524"/>
            <a:ext cx="4005072" cy="1225296"/>
          </a:xfrm>
          <a:prstGeom prst="rect">
            <a:avLst/>
          </a:prstGeom>
          <a:noFill/>
          <a:ln/>
        </p:spPr>
        <p:txBody>
          <a:bodyPr wrap="square" lIns="0" tIns="0" rIns="0" bIns="0" rtlCol="0" anchor="ctr"/>
          <a:lstStyle/>
          <a:p>
            <a:pPr algn="ctr">
              <a:lnSpc>
                <a:spcPts val="1920"/>
              </a:lnSpc>
            </a:pPr>
            <a:r>
              <a:rPr lang="en-US" sz="2000" dirty="0">
                <a:solidFill>
                  <a:schemeClr val="bg1">
                    <a:lumMod val="95000"/>
                  </a:schemeClr>
                </a:solidFill>
                <a:latin typeface="Times New Roman" panose="02020603050405020304" pitchFamily="18" charset="0"/>
                <a:cs typeface="Times New Roman" panose="02020603050405020304" pitchFamily="18" charset="0"/>
              </a:rPr>
              <a:t>By employing Explainable AI, the system provides not only predictions but also insights into the reasoning behind each diagnosis, enhancing trust in automated decisions.</a:t>
            </a:r>
          </a:p>
          <a:p>
            <a:pPr marL="0" indent="0" algn="ctr">
              <a:lnSpc>
                <a:spcPts val="1920"/>
              </a:lnSpc>
              <a:buNone/>
            </a:pPr>
            <a:endParaRPr lang="en-US" sz="2000" dirty="0">
              <a:latin typeface="Times New Roman" panose="02020603050405020304" pitchFamily="18" charset="0"/>
              <a:cs typeface="Times New Roman" panose="02020603050405020304" pitchFamily="18" charset="0"/>
            </a:endParaRPr>
          </a:p>
        </p:txBody>
      </p:sp>
      <p:sp>
        <p:nvSpPr>
          <p:cNvPr id="11" name="Text 5"/>
          <p:cNvSpPr/>
          <p:nvPr/>
        </p:nvSpPr>
        <p:spPr>
          <a:xfrm>
            <a:off x="9838944" y="4379976"/>
            <a:ext cx="4005072" cy="310896"/>
          </a:xfrm>
          <a:prstGeom prst="rect">
            <a:avLst/>
          </a:prstGeom>
          <a:noFill/>
          <a:ln/>
        </p:spPr>
        <p:txBody>
          <a:bodyPr wrap="none" lIns="0" tIns="0" rIns="0" bIns="0" rtlCol="0" anchor="ctr"/>
          <a:lstStyle/>
          <a:p>
            <a:pPr marL="0" indent="0" algn="ctr">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Target Conditions</a:t>
            </a: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9829800" y="5034080"/>
            <a:ext cx="4005072" cy="1225296"/>
          </a:xfrm>
          <a:prstGeom prst="rect">
            <a:avLst/>
          </a:prstGeom>
          <a:noFill/>
          <a:ln/>
        </p:spPr>
        <p:txBody>
          <a:bodyPr wrap="square" lIns="0" tIns="0" rIns="0" bIns="0" rtlCol="0" anchor="ctr"/>
          <a:lstStyle/>
          <a:p>
            <a:pPr marL="0" indent="0" algn="ctr">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The primary focus is on detecting pneumonia, tuberculosis, COVID-19, brain tumors, and predicting heart attacks, utilizing various imaging modalities effectively.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pic>
        <p:nvPicPr>
          <p:cNvPr id="6" name="Image 4" descr="preencoded.png"/>
          <p:cNvPicPr>
            <a:picLocks noChangeAspect="1"/>
          </p:cNvPicPr>
          <p:nvPr/>
        </p:nvPicPr>
        <p:blipFill>
          <a:blip r:embed="rId7"/>
          <a:stretch>
            <a:fillRect/>
          </a:stretch>
        </p:blipFill>
        <p:spPr>
          <a:xfrm>
            <a:off x="5001768" y="2212848"/>
            <a:ext cx="4645152" cy="4645152"/>
          </a:xfrm>
          <a:prstGeom prst="rect">
            <a:avLst/>
          </a:prstGeom>
        </p:spPr>
      </p:pic>
      <p:pic>
        <p:nvPicPr>
          <p:cNvPr id="7" name="Image 5" descr="preencoded.png"/>
          <p:cNvPicPr>
            <a:picLocks noChangeAspect="1"/>
          </p:cNvPicPr>
          <p:nvPr/>
        </p:nvPicPr>
        <p:blipFill>
          <a:blip r:embed="rId8"/>
          <a:stretch>
            <a:fillRect/>
          </a:stretch>
        </p:blipFill>
        <p:spPr>
          <a:xfrm>
            <a:off x="5248656" y="2468880"/>
            <a:ext cx="978408" cy="978408"/>
          </a:xfrm>
          <a:prstGeom prst="rect">
            <a:avLst/>
          </a:prstGeom>
        </p:spPr>
      </p:pic>
      <p:pic>
        <p:nvPicPr>
          <p:cNvPr id="8" name="Image 6" descr="preencoded.png"/>
          <p:cNvPicPr>
            <a:picLocks noChangeAspect="1"/>
          </p:cNvPicPr>
          <p:nvPr/>
        </p:nvPicPr>
        <p:blipFill>
          <a:blip r:embed="rId8"/>
          <a:stretch>
            <a:fillRect/>
          </a:stretch>
        </p:blipFill>
        <p:spPr>
          <a:xfrm>
            <a:off x="5248656" y="5623560"/>
            <a:ext cx="978408" cy="978408"/>
          </a:xfrm>
          <a:prstGeom prst="rect">
            <a:avLst/>
          </a:prstGeom>
        </p:spPr>
      </p:pic>
      <p:pic>
        <p:nvPicPr>
          <p:cNvPr id="9" name="Image 7" descr="preencoded.png"/>
          <p:cNvPicPr>
            <a:picLocks noChangeAspect="1"/>
          </p:cNvPicPr>
          <p:nvPr/>
        </p:nvPicPr>
        <p:blipFill>
          <a:blip r:embed="rId8"/>
          <a:stretch>
            <a:fillRect/>
          </a:stretch>
        </p:blipFill>
        <p:spPr>
          <a:xfrm>
            <a:off x="8412480" y="2468880"/>
            <a:ext cx="978408" cy="978408"/>
          </a:xfrm>
          <a:prstGeom prst="rect">
            <a:avLst/>
          </a:prstGeom>
        </p:spPr>
      </p:pic>
      <p:pic>
        <p:nvPicPr>
          <p:cNvPr id="10" name="Image 8" descr="preencoded.png"/>
          <p:cNvPicPr>
            <a:picLocks noChangeAspect="1"/>
          </p:cNvPicPr>
          <p:nvPr/>
        </p:nvPicPr>
        <p:blipFill>
          <a:blip r:embed="rId8"/>
          <a:stretch>
            <a:fillRect/>
          </a:stretch>
        </p:blipFill>
        <p:spPr>
          <a:xfrm>
            <a:off x="8412480" y="5623560"/>
            <a:ext cx="978408" cy="978408"/>
          </a:xfrm>
          <a:prstGeom prst="rect">
            <a:avLst/>
          </a:prstGeom>
        </p:spPr>
      </p:pic>
      <p:sp>
        <p:nvSpPr>
          <p:cNvPr id="11"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4000" dirty="0">
                <a:solidFill>
                  <a:srgbClr val="77D8F2"/>
                </a:solidFill>
                <a:latin typeface="Times New Roman" panose="02020603050405020304" pitchFamily="18" charset="0"/>
                <a:ea typeface="Alibaba-PuHuiTi" pitchFamily="34" charset="-122"/>
                <a:cs typeface="Times New Roman" panose="02020603050405020304" pitchFamily="18" charset="0"/>
              </a:rPr>
              <a:t>Imaging Techniques Used</a:t>
            </a:r>
            <a:endParaRPr lang="en-US" sz="4000" dirty="0">
              <a:latin typeface="Times New Roman" panose="02020603050405020304" pitchFamily="18" charset="0"/>
              <a:cs typeface="Times New Roman" panose="02020603050405020304" pitchFamily="18" charset="0"/>
            </a:endParaRPr>
          </a:p>
        </p:txBody>
      </p:sp>
      <p:sp>
        <p:nvSpPr>
          <p:cNvPr id="12" name="Text 1"/>
          <p:cNvSpPr/>
          <p:nvPr/>
        </p:nvSpPr>
        <p:spPr>
          <a:xfrm>
            <a:off x="786384" y="2798064"/>
            <a:ext cx="3922776" cy="310896"/>
          </a:xfrm>
          <a:prstGeom prst="rect">
            <a:avLst/>
          </a:prstGeom>
          <a:noFill/>
          <a:ln/>
        </p:spPr>
        <p:txBody>
          <a:bodyPr wrap="none" lIns="0" tIns="0" rIns="0" bIns="0" rtlCol="0" anchor="ctr"/>
          <a:lstStyle/>
          <a:p>
            <a:pPr marL="0" indent="0" algn="r">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Chest X-Rays</a:t>
            </a:r>
            <a:endParaRPr lang="en-US" sz="2400" dirty="0">
              <a:latin typeface="Times New Roman" panose="02020603050405020304" pitchFamily="18" charset="0"/>
              <a:cs typeface="Times New Roman" panose="02020603050405020304" pitchFamily="18" charset="0"/>
            </a:endParaRPr>
          </a:p>
        </p:txBody>
      </p:sp>
      <p:sp>
        <p:nvSpPr>
          <p:cNvPr id="13" name="Text 2"/>
          <p:cNvSpPr/>
          <p:nvPr/>
        </p:nvSpPr>
        <p:spPr>
          <a:xfrm>
            <a:off x="786384" y="3319272"/>
            <a:ext cx="3922776" cy="493776"/>
          </a:xfrm>
          <a:prstGeom prst="rect">
            <a:avLst/>
          </a:prstGeom>
          <a:noFill/>
          <a:ln/>
        </p:spPr>
        <p:txBody>
          <a:bodyPr wrap="square" lIns="0" tIns="0" rIns="0" bIns="0" rtlCol="0" anchor="ctr"/>
          <a:lstStyle/>
          <a:p>
            <a:pPr marL="0" indent="0" algn="r">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Initial assessments for pneumonia and lung conditions.</a:t>
            </a:r>
            <a:endParaRPr lang="en-US" sz="2000" dirty="0">
              <a:latin typeface="Times New Roman" panose="02020603050405020304" pitchFamily="18" charset="0"/>
              <a:cs typeface="Times New Roman" panose="02020603050405020304" pitchFamily="18" charset="0"/>
            </a:endParaRPr>
          </a:p>
        </p:txBody>
      </p:sp>
      <p:sp>
        <p:nvSpPr>
          <p:cNvPr id="14" name="Text 3"/>
          <p:cNvSpPr/>
          <p:nvPr/>
        </p:nvSpPr>
        <p:spPr>
          <a:xfrm>
            <a:off x="786384" y="5266944"/>
            <a:ext cx="3922776" cy="310896"/>
          </a:xfrm>
          <a:prstGeom prst="rect">
            <a:avLst/>
          </a:prstGeom>
          <a:noFill/>
          <a:ln/>
        </p:spPr>
        <p:txBody>
          <a:bodyPr wrap="none" lIns="0" tIns="0" rIns="0" bIns="0" rtlCol="0" anchor="ctr"/>
          <a:lstStyle/>
          <a:p>
            <a:pPr marL="0" indent="0" algn="r">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Heart Condition Assessment</a:t>
            </a:r>
            <a:endParaRPr lang="en-US" sz="2400" dirty="0">
              <a:latin typeface="Times New Roman" panose="02020603050405020304" pitchFamily="18" charset="0"/>
              <a:cs typeface="Times New Roman" panose="02020603050405020304" pitchFamily="18" charset="0"/>
            </a:endParaRPr>
          </a:p>
        </p:txBody>
      </p:sp>
      <p:sp>
        <p:nvSpPr>
          <p:cNvPr id="15" name="Text 4"/>
          <p:cNvSpPr/>
          <p:nvPr/>
        </p:nvSpPr>
        <p:spPr>
          <a:xfrm>
            <a:off x="786384" y="5788152"/>
            <a:ext cx="3922776" cy="493776"/>
          </a:xfrm>
          <a:prstGeom prst="rect">
            <a:avLst/>
          </a:prstGeom>
          <a:noFill/>
          <a:ln/>
        </p:spPr>
        <p:txBody>
          <a:bodyPr wrap="square" lIns="0" tIns="0" rIns="0" bIns="0" rtlCol="0" anchor="ctr"/>
          <a:lstStyle/>
          <a:p>
            <a:pPr marL="0" indent="0" algn="r">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Predicts heart attack likelihood through imaging and patient data.</a:t>
            </a:r>
            <a:endParaRPr lang="en-US" sz="2000" dirty="0">
              <a:latin typeface="Times New Roman" panose="02020603050405020304" pitchFamily="18" charset="0"/>
              <a:cs typeface="Times New Roman" panose="02020603050405020304" pitchFamily="18" charset="0"/>
            </a:endParaRPr>
          </a:p>
        </p:txBody>
      </p:sp>
      <p:sp>
        <p:nvSpPr>
          <p:cNvPr id="16" name="Text 5"/>
          <p:cNvSpPr/>
          <p:nvPr/>
        </p:nvSpPr>
        <p:spPr>
          <a:xfrm>
            <a:off x="5669280" y="2779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Times New Roman" panose="02020603050405020304" pitchFamily="18" charset="0"/>
                <a:ea typeface="思源黑体-Medium" pitchFamily="34" charset="-122"/>
                <a:cs typeface="Times New Roman" panose="02020603050405020304" pitchFamily="18" charset="0"/>
              </a:rPr>
              <a:t>1</a:t>
            </a:r>
            <a:endParaRPr lang="en-US" sz="1920" dirty="0">
              <a:latin typeface="Times New Roman" panose="02020603050405020304" pitchFamily="18" charset="0"/>
              <a:cs typeface="Times New Roman" panose="02020603050405020304" pitchFamily="18" charset="0"/>
            </a:endParaRPr>
          </a:p>
        </p:txBody>
      </p:sp>
      <p:sp>
        <p:nvSpPr>
          <p:cNvPr id="17" name="Text 6"/>
          <p:cNvSpPr/>
          <p:nvPr/>
        </p:nvSpPr>
        <p:spPr>
          <a:xfrm>
            <a:off x="5669280" y="593445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Times New Roman" panose="02020603050405020304" pitchFamily="18" charset="0"/>
                <a:ea typeface="思源黑体-Medium" pitchFamily="34" charset="-122"/>
                <a:cs typeface="Times New Roman" panose="02020603050405020304" pitchFamily="18" charset="0"/>
              </a:rPr>
              <a:t>4</a:t>
            </a:r>
            <a:endParaRPr lang="en-US" sz="1920" dirty="0">
              <a:latin typeface="Times New Roman" panose="02020603050405020304" pitchFamily="18" charset="0"/>
              <a:cs typeface="Times New Roman" panose="02020603050405020304" pitchFamily="18" charset="0"/>
            </a:endParaRPr>
          </a:p>
        </p:txBody>
      </p:sp>
      <p:sp>
        <p:nvSpPr>
          <p:cNvPr id="18" name="Text 7"/>
          <p:cNvSpPr/>
          <p:nvPr/>
        </p:nvSpPr>
        <p:spPr>
          <a:xfrm>
            <a:off x="8823960" y="2779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Times New Roman" panose="02020603050405020304" pitchFamily="18" charset="0"/>
                <a:ea typeface="思源黑体-Medium" pitchFamily="34" charset="-122"/>
                <a:cs typeface="Times New Roman" panose="02020603050405020304" pitchFamily="18" charset="0"/>
              </a:rPr>
              <a:t>2</a:t>
            </a:r>
            <a:endParaRPr lang="en-US" sz="1920" dirty="0">
              <a:latin typeface="Times New Roman" panose="02020603050405020304" pitchFamily="18" charset="0"/>
              <a:cs typeface="Times New Roman" panose="02020603050405020304" pitchFamily="18" charset="0"/>
            </a:endParaRPr>
          </a:p>
        </p:txBody>
      </p:sp>
      <p:sp>
        <p:nvSpPr>
          <p:cNvPr id="19" name="Text 8"/>
          <p:cNvSpPr/>
          <p:nvPr/>
        </p:nvSpPr>
        <p:spPr>
          <a:xfrm>
            <a:off x="9930384" y="2798064"/>
            <a:ext cx="3922776" cy="310896"/>
          </a:xfrm>
          <a:prstGeom prst="rect">
            <a:avLst/>
          </a:prstGeom>
          <a:noFill/>
          <a:ln/>
        </p:spPr>
        <p:txBody>
          <a:bodyPr wrap="none" lIns="0" tIns="0" rIns="0" bIns="0" rtlCol="0" anchor="ctr"/>
          <a:lstStyle/>
          <a:p>
            <a:pPr marL="0" indent="0" algn="l">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CT Scans</a:t>
            </a:r>
            <a:endParaRPr lang="en-US" sz="2400" dirty="0">
              <a:latin typeface="Times New Roman" panose="02020603050405020304" pitchFamily="18" charset="0"/>
              <a:cs typeface="Times New Roman" panose="02020603050405020304" pitchFamily="18" charset="0"/>
            </a:endParaRPr>
          </a:p>
        </p:txBody>
      </p:sp>
      <p:sp>
        <p:nvSpPr>
          <p:cNvPr id="20" name="Text 9"/>
          <p:cNvSpPr/>
          <p:nvPr/>
        </p:nvSpPr>
        <p:spPr>
          <a:xfrm>
            <a:off x="9930384" y="3319272"/>
            <a:ext cx="3922776" cy="493776"/>
          </a:xfrm>
          <a:prstGeom prst="rect">
            <a:avLst/>
          </a:prstGeom>
          <a:noFill/>
          <a:ln/>
        </p:spPr>
        <p:txBody>
          <a:bodyPr wrap="square" lIns="0" tIns="0" rIns="0" bIns="0" rtlCol="0" anchor="ctr"/>
          <a:lstStyle/>
          <a:p>
            <a:pPr marL="0" indent="0" algn="l">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Detailed images for diagnosing tuberculosis and COVID-19 severity.</a:t>
            </a:r>
            <a:endParaRPr lang="en-US" sz="2000" dirty="0">
              <a:latin typeface="Times New Roman" panose="02020603050405020304" pitchFamily="18" charset="0"/>
              <a:cs typeface="Times New Roman" panose="02020603050405020304" pitchFamily="18" charset="0"/>
            </a:endParaRPr>
          </a:p>
        </p:txBody>
      </p:sp>
      <p:sp>
        <p:nvSpPr>
          <p:cNvPr id="21" name="Text 10"/>
          <p:cNvSpPr/>
          <p:nvPr/>
        </p:nvSpPr>
        <p:spPr>
          <a:xfrm>
            <a:off x="8823960" y="593445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Times New Roman" panose="02020603050405020304" pitchFamily="18" charset="0"/>
                <a:ea typeface="思源黑体-Medium" pitchFamily="34" charset="-122"/>
                <a:cs typeface="Times New Roman" panose="02020603050405020304" pitchFamily="18" charset="0"/>
              </a:rPr>
              <a:t>3</a:t>
            </a:r>
            <a:endParaRPr lang="en-US" sz="1920" dirty="0">
              <a:latin typeface="Times New Roman" panose="02020603050405020304" pitchFamily="18" charset="0"/>
              <a:cs typeface="Times New Roman" panose="02020603050405020304" pitchFamily="18" charset="0"/>
            </a:endParaRPr>
          </a:p>
        </p:txBody>
      </p:sp>
      <p:sp>
        <p:nvSpPr>
          <p:cNvPr id="22" name="Text 11"/>
          <p:cNvSpPr/>
          <p:nvPr/>
        </p:nvSpPr>
        <p:spPr>
          <a:xfrm>
            <a:off x="9930384" y="5266944"/>
            <a:ext cx="3922776" cy="310896"/>
          </a:xfrm>
          <a:prstGeom prst="rect">
            <a:avLst/>
          </a:prstGeom>
          <a:noFill/>
          <a:ln/>
        </p:spPr>
        <p:txBody>
          <a:bodyPr wrap="none" lIns="0" tIns="0" rIns="0" bIns="0" rtlCol="0" anchor="ctr"/>
          <a:lstStyle/>
          <a:p>
            <a:pPr marL="0" indent="0" algn="l">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Brain MRIs</a:t>
            </a:r>
            <a:endParaRPr lang="en-US" sz="2400" dirty="0">
              <a:latin typeface="Times New Roman" panose="02020603050405020304" pitchFamily="18" charset="0"/>
              <a:cs typeface="Times New Roman" panose="02020603050405020304" pitchFamily="18" charset="0"/>
            </a:endParaRPr>
          </a:p>
        </p:txBody>
      </p:sp>
      <p:sp>
        <p:nvSpPr>
          <p:cNvPr id="23" name="Text 12"/>
          <p:cNvSpPr/>
          <p:nvPr/>
        </p:nvSpPr>
        <p:spPr>
          <a:xfrm>
            <a:off x="9930384" y="5788152"/>
            <a:ext cx="3922776" cy="493776"/>
          </a:xfrm>
          <a:prstGeom prst="rect">
            <a:avLst/>
          </a:prstGeom>
          <a:noFill/>
          <a:ln/>
        </p:spPr>
        <p:txBody>
          <a:bodyPr wrap="square" lIns="0" tIns="0" rIns="0" bIns="0" rtlCol="0" anchor="ctr"/>
          <a:lstStyle/>
          <a:p>
            <a:pPr marL="0" indent="0" algn="l">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Crucial for detecting brain tumors and abnormalities.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108"/>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679192" y="1645920"/>
            <a:ext cx="2532888" cy="1673352"/>
          </a:xfrm>
          <a:prstGeom prst="rect">
            <a:avLst/>
          </a:prstGeom>
        </p:spPr>
      </p:pic>
      <p:pic>
        <p:nvPicPr>
          <p:cNvPr id="4" name="Image 2" descr="preencoded.png"/>
          <p:cNvPicPr>
            <a:picLocks noChangeAspect="1"/>
          </p:cNvPicPr>
          <p:nvPr/>
        </p:nvPicPr>
        <p:blipFill>
          <a:blip r:embed="rId5"/>
          <a:stretch>
            <a:fillRect/>
          </a:stretch>
        </p:blipFill>
        <p:spPr>
          <a:xfrm>
            <a:off x="2679192" y="4663440"/>
            <a:ext cx="2532888" cy="1673352"/>
          </a:xfrm>
          <a:prstGeom prst="rect">
            <a:avLst/>
          </a:prstGeom>
        </p:spPr>
      </p:pic>
      <p:pic>
        <p:nvPicPr>
          <p:cNvPr id="5" name="Image 3" descr="preencoded.png"/>
          <p:cNvPicPr>
            <a:picLocks noChangeAspect="1"/>
          </p:cNvPicPr>
          <p:nvPr/>
        </p:nvPicPr>
        <p:blipFill>
          <a:blip r:embed="rId6"/>
          <a:stretch>
            <a:fillRect/>
          </a:stretch>
        </p:blipFill>
        <p:spPr>
          <a:xfrm>
            <a:off x="9427464" y="1645920"/>
            <a:ext cx="2532888" cy="1673352"/>
          </a:xfrm>
          <a:prstGeom prst="rect">
            <a:avLst/>
          </a:prstGeom>
        </p:spPr>
      </p:pic>
      <p:pic>
        <p:nvPicPr>
          <p:cNvPr id="6" name="Image 4" descr="preencoded.png"/>
          <p:cNvPicPr>
            <a:picLocks noChangeAspect="1"/>
          </p:cNvPicPr>
          <p:nvPr/>
        </p:nvPicPr>
        <p:blipFill>
          <a:blip r:embed="rId7"/>
          <a:stretch>
            <a:fillRect/>
          </a:stretch>
        </p:blipFill>
        <p:spPr>
          <a:xfrm>
            <a:off x="9427464" y="4663440"/>
            <a:ext cx="2532888" cy="1673352"/>
          </a:xfrm>
          <a:prstGeom prst="rect">
            <a:avLst/>
          </a:prstGeom>
        </p:spPr>
      </p:pic>
      <p:sp>
        <p:nvSpPr>
          <p:cNvPr id="7" name="Text 0"/>
          <p:cNvSpPr/>
          <p:nvPr/>
        </p:nvSpPr>
        <p:spPr>
          <a:xfrm>
            <a:off x="685800" y="886968"/>
            <a:ext cx="13267944" cy="493776"/>
          </a:xfrm>
          <a:prstGeom prst="rect">
            <a:avLst/>
          </a:prstGeom>
          <a:noFill/>
          <a:ln/>
        </p:spPr>
        <p:txBody>
          <a:bodyPr wrap="none" lIns="0" tIns="0" rIns="0" bIns="0" rtlCol="0" anchor="ctr"/>
          <a:lstStyle/>
          <a:p>
            <a:pPr marL="0" indent="0" algn="l">
              <a:lnSpc>
                <a:spcPts val="3840"/>
              </a:lnSpc>
              <a:buNone/>
            </a:pPr>
            <a:r>
              <a:rPr lang="en-US" sz="4000" dirty="0">
                <a:solidFill>
                  <a:srgbClr val="77D8F2"/>
                </a:solidFill>
                <a:latin typeface="Times New Roman" panose="02020603050405020304" pitchFamily="18" charset="0"/>
                <a:ea typeface="Alibaba-PuHuiTi" pitchFamily="34" charset="-122"/>
                <a:cs typeface="Times New Roman" panose="02020603050405020304" pitchFamily="18" charset="0"/>
              </a:rPr>
              <a:t>Explainable AI in Healthcare</a:t>
            </a:r>
            <a:endParaRPr lang="en-US" sz="4000" dirty="0">
              <a:latin typeface="Times New Roman" panose="02020603050405020304" pitchFamily="18" charset="0"/>
              <a:cs typeface="Times New Roman" panose="02020603050405020304" pitchFamily="18" charset="0"/>
            </a:endParaRPr>
          </a:p>
        </p:txBody>
      </p:sp>
      <p:sp>
        <p:nvSpPr>
          <p:cNvPr id="8" name="Text 1"/>
          <p:cNvSpPr/>
          <p:nvPr/>
        </p:nvSpPr>
        <p:spPr>
          <a:xfrm>
            <a:off x="777240" y="3465576"/>
            <a:ext cx="6336792" cy="246888"/>
          </a:xfrm>
          <a:prstGeom prst="rect">
            <a:avLst/>
          </a:prstGeom>
          <a:noFill/>
          <a:ln/>
        </p:spPr>
        <p:txBody>
          <a:bodyPr wrap="none" lIns="0" tIns="0" rIns="0" bIns="0" rtlCol="0" anchor="ctr"/>
          <a:lstStyle/>
          <a:p>
            <a:pPr marL="0" indent="0" algn="ctr">
              <a:lnSpc>
                <a:spcPts val="192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Enhancing Trust</a:t>
            </a:r>
            <a:endParaRPr lang="en-US" sz="2400" dirty="0">
              <a:latin typeface="Times New Roman" panose="02020603050405020304" pitchFamily="18" charset="0"/>
              <a:cs typeface="Times New Roman" panose="02020603050405020304" pitchFamily="18" charset="0"/>
            </a:endParaRPr>
          </a:p>
        </p:txBody>
      </p:sp>
      <p:sp>
        <p:nvSpPr>
          <p:cNvPr id="9" name="Text 2"/>
          <p:cNvSpPr/>
          <p:nvPr/>
        </p:nvSpPr>
        <p:spPr>
          <a:xfrm>
            <a:off x="777240" y="3849623"/>
            <a:ext cx="6336792" cy="547715"/>
          </a:xfrm>
          <a:prstGeom prst="rect">
            <a:avLst/>
          </a:prstGeom>
          <a:noFill/>
          <a:ln/>
        </p:spPr>
        <p:txBody>
          <a:bodyPr wrap="square" lIns="0" tIns="0" rIns="0" bIns="0" rtlCol="0" anchor="ctr"/>
          <a:lstStyle/>
          <a:p>
            <a:pPr marL="0" indent="0" algn="ctr">
              <a:lnSpc>
                <a:spcPts val="1530"/>
              </a:lnSpc>
              <a:buNone/>
            </a:pPr>
            <a:r>
              <a:rPr lang="en-US" dirty="0">
                <a:solidFill>
                  <a:srgbClr val="DBDBDB"/>
                </a:solidFill>
                <a:latin typeface="Times New Roman" panose="02020603050405020304" pitchFamily="18" charset="0"/>
                <a:ea typeface="思源黑体-Medium" pitchFamily="34" charset="-122"/>
                <a:cs typeface="Times New Roman" panose="02020603050405020304" pitchFamily="18" charset="0"/>
              </a:rPr>
              <a:t>Explainable AI ensures that healthcare professionals understand the basis for AI-generated predictions, fostering trust and acceptance in clinical settings.</a:t>
            </a:r>
            <a:endParaRPr lang="en-US" dirty="0">
              <a:latin typeface="Times New Roman" panose="02020603050405020304" pitchFamily="18" charset="0"/>
              <a:cs typeface="Times New Roman" panose="02020603050405020304" pitchFamily="18" charset="0"/>
            </a:endParaRPr>
          </a:p>
        </p:txBody>
      </p:sp>
      <p:sp>
        <p:nvSpPr>
          <p:cNvPr id="10" name="Text 3"/>
          <p:cNvSpPr/>
          <p:nvPr/>
        </p:nvSpPr>
        <p:spPr>
          <a:xfrm>
            <a:off x="777240" y="6492240"/>
            <a:ext cx="6336792" cy="246888"/>
          </a:xfrm>
          <a:prstGeom prst="rect">
            <a:avLst/>
          </a:prstGeom>
          <a:noFill/>
          <a:ln/>
        </p:spPr>
        <p:txBody>
          <a:bodyPr wrap="none" lIns="0" tIns="0" rIns="0" bIns="0" rtlCol="0" anchor="ctr"/>
          <a:lstStyle/>
          <a:p>
            <a:pPr marL="0" indent="0" algn="ctr">
              <a:lnSpc>
                <a:spcPts val="192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Training and Education</a:t>
            </a:r>
            <a:endParaRPr lang="en-US" sz="2400" dirty="0">
              <a:latin typeface="Times New Roman" panose="02020603050405020304" pitchFamily="18" charset="0"/>
              <a:cs typeface="Times New Roman" panose="02020603050405020304" pitchFamily="18" charset="0"/>
            </a:endParaRPr>
          </a:p>
        </p:txBody>
      </p:sp>
      <p:sp>
        <p:nvSpPr>
          <p:cNvPr id="11" name="Text 4"/>
          <p:cNvSpPr/>
          <p:nvPr/>
        </p:nvSpPr>
        <p:spPr>
          <a:xfrm>
            <a:off x="777240" y="6983139"/>
            <a:ext cx="6336792" cy="393192"/>
          </a:xfrm>
          <a:prstGeom prst="rect">
            <a:avLst/>
          </a:prstGeom>
          <a:noFill/>
          <a:ln/>
        </p:spPr>
        <p:txBody>
          <a:bodyPr wrap="square" lIns="0" tIns="0" rIns="0" bIns="0" rtlCol="0" anchor="ctr"/>
          <a:lstStyle/>
          <a:p>
            <a:pPr marL="0" indent="0" algn="ctr">
              <a:lnSpc>
                <a:spcPts val="1530"/>
              </a:lnSpc>
              <a:buNone/>
            </a:pPr>
            <a:r>
              <a:rPr lang="en-US" dirty="0">
                <a:solidFill>
                  <a:srgbClr val="DBDBDB"/>
                </a:solidFill>
                <a:latin typeface="Times New Roman" panose="02020603050405020304" pitchFamily="18" charset="0"/>
                <a:ea typeface="思源黑体-Medium" pitchFamily="34" charset="-122"/>
                <a:cs typeface="Times New Roman" panose="02020603050405020304" pitchFamily="18" charset="0"/>
              </a:rPr>
              <a:t>The XAI functionality serves as an educational tool for medical professionals, helping them learn from AI interpretations and improve their diagnostic skills.</a:t>
            </a:r>
            <a:endParaRPr lang="en-US" dirty="0">
              <a:latin typeface="Times New Roman" panose="02020603050405020304" pitchFamily="18" charset="0"/>
              <a:cs typeface="Times New Roman" panose="02020603050405020304" pitchFamily="18" charset="0"/>
            </a:endParaRPr>
          </a:p>
        </p:txBody>
      </p:sp>
      <p:sp>
        <p:nvSpPr>
          <p:cNvPr id="12" name="Text 5"/>
          <p:cNvSpPr/>
          <p:nvPr/>
        </p:nvSpPr>
        <p:spPr>
          <a:xfrm>
            <a:off x="7525512" y="3465576"/>
            <a:ext cx="6336792" cy="246888"/>
          </a:xfrm>
          <a:prstGeom prst="rect">
            <a:avLst/>
          </a:prstGeom>
          <a:noFill/>
          <a:ln/>
        </p:spPr>
        <p:txBody>
          <a:bodyPr wrap="none" lIns="0" tIns="0" rIns="0" bIns="0" rtlCol="0" anchor="ctr"/>
          <a:lstStyle/>
          <a:p>
            <a:pPr marL="0" indent="0" algn="ctr">
              <a:lnSpc>
                <a:spcPts val="192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Decision Support</a:t>
            </a:r>
            <a:endParaRPr lang="en-US" sz="2400" dirty="0">
              <a:latin typeface="Times New Roman" panose="02020603050405020304" pitchFamily="18" charset="0"/>
              <a:cs typeface="Times New Roman" panose="02020603050405020304" pitchFamily="18" charset="0"/>
            </a:endParaRPr>
          </a:p>
        </p:txBody>
      </p:sp>
      <p:sp>
        <p:nvSpPr>
          <p:cNvPr id="13" name="Text 6"/>
          <p:cNvSpPr/>
          <p:nvPr/>
        </p:nvSpPr>
        <p:spPr>
          <a:xfrm>
            <a:off x="7525512" y="3949282"/>
            <a:ext cx="6336792" cy="393192"/>
          </a:xfrm>
          <a:prstGeom prst="rect">
            <a:avLst/>
          </a:prstGeom>
          <a:noFill/>
          <a:ln/>
        </p:spPr>
        <p:txBody>
          <a:bodyPr wrap="square" lIns="0" tIns="0" rIns="0" bIns="0" rtlCol="0" anchor="ctr"/>
          <a:lstStyle/>
          <a:p>
            <a:pPr marL="0" indent="0" algn="ctr">
              <a:lnSpc>
                <a:spcPts val="1530"/>
              </a:lnSpc>
              <a:buNone/>
            </a:pPr>
            <a:r>
              <a:rPr lang="en-US" dirty="0">
                <a:solidFill>
                  <a:srgbClr val="DBDBDB"/>
                </a:solidFill>
                <a:latin typeface="Times New Roman" panose="02020603050405020304" pitchFamily="18" charset="0"/>
                <a:ea typeface="思源黑体-Medium" pitchFamily="34" charset="-122"/>
                <a:cs typeface="Times New Roman" panose="02020603050405020304" pitchFamily="18" charset="0"/>
              </a:rPr>
              <a:t>With transparent reasoning, radiologists can make more informed decisions, supported by AI insights that explain why certain conditions are flagged.</a:t>
            </a:r>
            <a:endParaRPr lang="en-US" dirty="0">
              <a:latin typeface="Times New Roman" panose="02020603050405020304" pitchFamily="18" charset="0"/>
              <a:cs typeface="Times New Roman" panose="02020603050405020304" pitchFamily="18" charset="0"/>
            </a:endParaRPr>
          </a:p>
        </p:txBody>
      </p:sp>
      <p:sp>
        <p:nvSpPr>
          <p:cNvPr id="14" name="Text 7"/>
          <p:cNvSpPr/>
          <p:nvPr/>
        </p:nvSpPr>
        <p:spPr>
          <a:xfrm>
            <a:off x="7525512" y="6492240"/>
            <a:ext cx="6336792" cy="246888"/>
          </a:xfrm>
          <a:prstGeom prst="rect">
            <a:avLst/>
          </a:prstGeom>
          <a:noFill/>
          <a:ln/>
        </p:spPr>
        <p:txBody>
          <a:bodyPr wrap="none" lIns="0" tIns="0" rIns="0" bIns="0" rtlCol="0" anchor="ctr"/>
          <a:lstStyle/>
          <a:p>
            <a:pPr marL="0" indent="0" algn="ctr">
              <a:lnSpc>
                <a:spcPts val="192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Regulatory Compliance</a:t>
            </a:r>
            <a:endParaRPr lang="en-US" sz="2400" dirty="0">
              <a:latin typeface="Times New Roman" panose="02020603050405020304" pitchFamily="18" charset="0"/>
              <a:cs typeface="Times New Roman" panose="02020603050405020304" pitchFamily="18" charset="0"/>
            </a:endParaRPr>
          </a:p>
        </p:txBody>
      </p:sp>
      <p:sp>
        <p:nvSpPr>
          <p:cNvPr id="15" name="Text 8"/>
          <p:cNvSpPr/>
          <p:nvPr/>
        </p:nvSpPr>
        <p:spPr>
          <a:xfrm>
            <a:off x="7525512" y="6904079"/>
            <a:ext cx="6336792" cy="393192"/>
          </a:xfrm>
          <a:prstGeom prst="rect">
            <a:avLst/>
          </a:prstGeom>
          <a:noFill/>
          <a:ln/>
        </p:spPr>
        <p:txBody>
          <a:bodyPr wrap="square" lIns="0" tIns="0" rIns="0" bIns="0" rtlCol="0" anchor="ctr"/>
          <a:lstStyle/>
          <a:p>
            <a:pPr marL="0" indent="0" algn="ctr">
              <a:lnSpc>
                <a:spcPts val="1530"/>
              </a:lnSpc>
              <a:buNone/>
            </a:pPr>
            <a:r>
              <a:rPr lang="en-US" dirty="0">
                <a:solidFill>
                  <a:srgbClr val="DBDBDB"/>
                </a:solidFill>
                <a:latin typeface="Times New Roman" panose="02020603050405020304" pitchFamily="18" charset="0"/>
                <a:ea typeface="思源黑体-Medium" pitchFamily="34" charset="-122"/>
                <a:cs typeface="Times New Roman" panose="02020603050405020304" pitchFamily="18" charset="0"/>
              </a:rPr>
              <a:t>Explainability is crucial for meeting healthcare regulations, ensuring that AI tools can be audited and scrutinized for safety and efficacy.</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2587752"/>
            <a:ext cx="6510528" cy="1847088"/>
          </a:xfrm>
          <a:prstGeom prst="rect">
            <a:avLst/>
          </a:prstGeom>
        </p:spPr>
      </p:pic>
      <p:pic>
        <p:nvPicPr>
          <p:cNvPr id="5" name="Image 3" descr="preencoded.png"/>
          <p:cNvPicPr>
            <a:picLocks noChangeAspect="1"/>
          </p:cNvPicPr>
          <p:nvPr/>
        </p:nvPicPr>
        <p:blipFill>
          <a:blip r:embed="rId6"/>
          <a:stretch>
            <a:fillRect/>
          </a:stretch>
        </p:blipFill>
        <p:spPr>
          <a:xfrm>
            <a:off x="704088" y="4663440"/>
            <a:ext cx="6510528" cy="1609344"/>
          </a:xfrm>
          <a:prstGeom prst="rect">
            <a:avLst/>
          </a:prstGeom>
        </p:spPr>
      </p:pic>
      <p:pic>
        <p:nvPicPr>
          <p:cNvPr id="6" name="Image 4" descr="preencoded.png"/>
          <p:cNvPicPr>
            <a:picLocks noChangeAspect="1"/>
          </p:cNvPicPr>
          <p:nvPr/>
        </p:nvPicPr>
        <p:blipFill>
          <a:blip r:embed="rId5"/>
          <a:stretch>
            <a:fillRect/>
          </a:stretch>
        </p:blipFill>
        <p:spPr>
          <a:xfrm>
            <a:off x="7434072" y="2587752"/>
            <a:ext cx="6510528" cy="1847088"/>
          </a:xfrm>
          <a:prstGeom prst="rect">
            <a:avLst/>
          </a:prstGeom>
        </p:spPr>
      </p:pic>
      <p:pic>
        <p:nvPicPr>
          <p:cNvPr id="7" name="Image 5" descr="preencoded.png"/>
          <p:cNvPicPr>
            <a:picLocks noChangeAspect="1"/>
          </p:cNvPicPr>
          <p:nvPr/>
        </p:nvPicPr>
        <p:blipFill>
          <a:blip r:embed="rId6"/>
          <a:stretch>
            <a:fillRect/>
          </a:stretch>
        </p:blipFill>
        <p:spPr>
          <a:xfrm>
            <a:off x="7434072" y="4663440"/>
            <a:ext cx="6510528" cy="1609344"/>
          </a:xfrm>
          <a:prstGeom prst="rect">
            <a:avLst/>
          </a:prstGeom>
        </p:spPr>
      </p:pic>
      <p:pic>
        <p:nvPicPr>
          <p:cNvPr id="8" name="Image 6" descr="preencoded.png"/>
          <p:cNvPicPr>
            <a:picLocks noChangeAspect="1"/>
          </p:cNvPicPr>
          <p:nvPr/>
        </p:nvPicPr>
        <p:blipFill>
          <a:blip r:embed="rId7"/>
          <a:stretch>
            <a:fillRect/>
          </a:stretch>
        </p:blipFill>
        <p:spPr>
          <a:xfrm>
            <a:off x="1481328" y="2788920"/>
            <a:ext cx="5532120" cy="1463040"/>
          </a:xfrm>
          <a:prstGeom prst="rect">
            <a:avLst/>
          </a:prstGeom>
        </p:spPr>
      </p:pic>
      <p:pic>
        <p:nvPicPr>
          <p:cNvPr id="9" name="Image 7" descr="preencoded.png"/>
          <p:cNvPicPr>
            <a:picLocks noChangeAspect="1"/>
          </p:cNvPicPr>
          <p:nvPr/>
        </p:nvPicPr>
        <p:blipFill>
          <a:blip r:embed="rId8"/>
          <a:stretch>
            <a:fillRect/>
          </a:stretch>
        </p:blipFill>
        <p:spPr>
          <a:xfrm>
            <a:off x="1481328" y="4855464"/>
            <a:ext cx="5532120" cy="1216152"/>
          </a:xfrm>
          <a:prstGeom prst="rect">
            <a:avLst/>
          </a:prstGeom>
        </p:spPr>
      </p:pic>
      <p:pic>
        <p:nvPicPr>
          <p:cNvPr id="10" name="Image 8" descr="preencoded.png"/>
          <p:cNvPicPr>
            <a:picLocks noChangeAspect="1"/>
          </p:cNvPicPr>
          <p:nvPr/>
        </p:nvPicPr>
        <p:blipFill>
          <a:blip r:embed="rId7"/>
          <a:stretch>
            <a:fillRect/>
          </a:stretch>
        </p:blipFill>
        <p:spPr>
          <a:xfrm>
            <a:off x="8211312" y="2788920"/>
            <a:ext cx="5532120" cy="1463040"/>
          </a:xfrm>
          <a:prstGeom prst="rect">
            <a:avLst/>
          </a:prstGeom>
        </p:spPr>
      </p:pic>
      <p:pic>
        <p:nvPicPr>
          <p:cNvPr id="11" name="Image 9" descr="preencoded.png"/>
          <p:cNvPicPr>
            <a:picLocks noChangeAspect="1"/>
          </p:cNvPicPr>
          <p:nvPr/>
        </p:nvPicPr>
        <p:blipFill>
          <a:blip r:embed="rId8"/>
          <a:stretch>
            <a:fillRect/>
          </a:stretch>
        </p:blipFill>
        <p:spPr>
          <a:xfrm>
            <a:off x="8211312" y="4855464"/>
            <a:ext cx="5532120" cy="1216152"/>
          </a:xfrm>
          <a:prstGeom prst="rect">
            <a:avLst/>
          </a:prstGeom>
        </p:spPr>
      </p:pic>
      <p:pic>
        <p:nvPicPr>
          <p:cNvPr id="12" name="Image 10" descr="preencoded.png"/>
          <p:cNvPicPr>
            <a:picLocks noChangeAspect="1"/>
          </p:cNvPicPr>
          <p:nvPr/>
        </p:nvPicPr>
        <p:blipFill>
          <a:blip r:embed="rId9"/>
          <a:stretch>
            <a:fillRect/>
          </a:stretch>
        </p:blipFill>
        <p:spPr>
          <a:xfrm>
            <a:off x="877824" y="2770632"/>
            <a:ext cx="420624" cy="420624"/>
          </a:xfrm>
          <a:prstGeom prst="rect">
            <a:avLst/>
          </a:prstGeom>
        </p:spPr>
      </p:pic>
      <p:pic>
        <p:nvPicPr>
          <p:cNvPr id="13" name="Image 11" descr="preencoded.png"/>
          <p:cNvPicPr>
            <a:picLocks noChangeAspect="1"/>
          </p:cNvPicPr>
          <p:nvPr/>
        </p:nvPicPr>
        <p:blipFill>
          <a:blip r:embed="rId9"/>
          <a:stretch>
            <a:fillRect/>
          </a:stretch>
        </p:blipFill>
        <p:spPr>
          <a:xfrm>
            <a:off x="877824" y="4837176"/>
            <a:ext cx="420624" cy="420624"/>
          </a:xfrm>
          <a:prstGeom prst="rect">
            <a:avLst/>
          </a:prstGeom>
        </p:spPr>
      </p:pic>
      <p:pic>
        <p:nvPicPr>
          <p:cNvPr id="14" name="Image 12" descr="preencoded.png"/>
          <p:cNvPicPr>
            <a:picLocks noChangeAspect="1"/>
          </p:cNvPicPr>
          <p:nvPr/>
        </p:nvPicPr>
        <p:blipFill>
          <a:blip r:embed="rId9"/>
          <a:stretch>
            <a:fillRect/>
          </a:stretch>
        </p:blipFill>
        <p:spPr>
          <a:xfrm>
            <a:off x="7616952" y="2770632"/>
            <a:ext cx="420624" cy="420624"/>
          </a:xfrm>
          <a:prstGeom prst="rect">
            <a:avLst/>
          </a:prstGeom>
        </p:spPr>
      </p:pic>
      <p:pic>
        <p:nvPicPr>
          <p:cNvPr id="15" name="Image 13" descr="preencoded.png"/>
          <p:cNvPicPr>
            <a:picLocks noChangeAspect="1"/>
          </p:cNvPicPr>
          <p:nvPr/>
        </p:nvPicPr>
        <p:blipFill>
          <a:blip r:embed="rId9"/>
          <a:stretch>
            <a:fillRect/>
          </a:stretch>
        </p:blipFill>
        <p:spPr>
          <a:xfrm>
            <a:off x="7616952" y="4837176"/>
            <a:ext cx="420624" cy="420624"/>
          </a:xfrm>
          <a:prstGeom prst="rect">
            <a:avLst/>
          </a:prstGeom>
        </p:spPr>
      </p:pic>
      <p:sp>
        <p:nvSpPr>
          <p:cNvPr id="16" name="Text 0"/>
          <p:cNvSpPr/>
          <p:nvPr/>
        </p:nvSpPr>
        <p:spPr>
          <a:xfrm>
            <a:off x="685800" y="1746504"/>
            <a:ext cx="13267944" cy="612648"/>
          </a:xfrm>
          <a:prstGeom prst="rect">
            <a:avLst/>
          </a:prstGeom>
          <a:noFill/>
          <a:ln/>
        </p:spPr>
        <p:txBody>
          <a:bodyPr wrap="none" lIns="0" tIns="0" rIns="0" bIns="0" rtlCol="0" anchor="ctr"/>
          <a:lstStyle/>
          <a:p>
            <a:pPr marL="0" indent="0" algn="l">
              <a:lnSpc>
                <a:spcPts val="4800"/>
              </a:lnSpc>
              <a:buNone/>
            </a:pPr>
            <a:r>
              <a:rPr lang="en-US" sz="4000" dirty="0">
                <a:solidFill>
                  <a:srgbClr val="77D8F2"/>
                </a:solidFill>
                <a:latin typeface="Times New Roman" panose="02020603050405020304" pitchFamily="18" charset="0"/>
                <a:ea typeface="Alibaba-PuHuiTi" pitchFamily="34" charset="-122"/>
                <a:cs typeface="Times New Roman" panose="02020603050405020304" pitchFamily="18" charset="0"/>
              </a:rPr>
              <a:t>Implementation Strategy</a:t>
            </a:r>
            <a:endParaRPr lang="en-US" sz="4000" dirty="0">
              <a:latin typeface="Times New Roman" panose="02020603050405020304" pitchFamily="18" charset="0"/>
              <a:cs typeface="Times New Roman" panose="02020603050405020304" pitchFamily="18" charset="0"/>
            </a:endParaRPr>
          </a:p>
        </p:txBody>
      </p:sp>
      <p:sp>
        <p:nvSpPr>
          <p:cNvPr id="17" name="Text 1"/>
          <p:cNvSpPr/>
          <p:nvPr/>
        </p:nvSpPr>
        <p:spPr>
          <a:xfrm>
            <a:off x="1024128" y="279806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Times New Roman" panose="02020603050405020304" pitchFamily="18" charset="0"/>
                <a:ea typeface="思源黑体-Medium" pitchFamily="34" charset="-122"/>
                <a:cs typeface="Times New Roman" panose="02020603050405020304" pitchFamily="18" charset="0"/>
              </a:rPr>
              <a:t>1</a:t>
            </a:r>
            <a:endParaRPr lang="en-US" sz="1920" dirty="0">
              <a:latin typeface="Times New Roman" panose="02020603050405020304" pitchFamily="18" charset="0"/>
              <a:cs typeface="Times New Roman" panose="02020603050405020304" pitchFamily="18" charset="0"/>
            </a:endParaRPr>
          </a:p>
        </p:txBody>
      </p:sp>
      <p:sp>
        <p:nvSpPr>
          <p:cNvPr id="18" name="Text 2"/>
          <p:cNvSpPr/>
          <p:nvPr/>
        </p:nvSpPr>
        <p:spPr>
          <a:xfrm>
            <a:off x="1481328" y="2788920"/>
            <a:ext cx="5532120" cy="310896"/>
          </a:xfrm>
          <a:prstGeom prst="rect">
            <a:avLst/>
          </a:prstGeom>
          <a:noFill/>
          <a:ln/>
        </p:spPr>
        <p:txBody>
          <a:bodyPr wrap="none" lIns="0" tIns="0" rIns="0" bIns="0" rtlCol="0" anchor="ctr"/>
          <a:lstStyle/>
          <a:p>
            <a:pPr marL="0" indent="0" algn="l">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Data Collection</a:t>
            </a:r>
            <a:endParaRPr lang="en-US" sz="2400" dirty="0">
              <a:latin typeface="Times New Roman" panose="02020603050405020304" pitchFamily="18" charset="0"/>
              <a:cs typeface="Times New Roman" panose="02020603050405020304" pitchFamily="18" charset="0"/>
            </a:endParaRPr>
          </a:p>
        </p:txBody>
      </p:sp>
      <p:sp>
        <p:nvSpPr>
          <p:cNvPr id="19" name="Text 3"/>
          <p:cNvSpPr/>
          <p:nvPr/>
        </p:nvSpPr>
        <p:spPr>
          <a:xfrm>
            <a:off x="1481328" y="3264408"/>
            <a:ext cx="5532120" cy="978408"/>
          </a:xfrm>
          <a:prstGeom prst="rect">
            <a:avLst/>
          </a:prstGeom>
          <a:noFill/>
          <a:ln/>
        </p:spPr>
        <p:txBody>
          <a:bodyPr wrap="square" lIns="0" tIns="0" rIns="0" bIns="0" rtlCol="0" anchor="ctr"/>
          <a:lstStyle/>
          <a:p>
            <a:pPr marL="0" indent="0" algn="l">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The project begins with aggregating a comprehensive dataset of chest X-rays, CT scans, and MRIs, ensuring diverse and representative samples for training the AI models.</a:t>
            </a:r>
            <a:endParaRPr lang="en-US" sz="2000" dirty="0">
              <a:latin typeface="Times New Roman" panose="02020603050405020304" pitchFamily="18" charset="0"/>
              <a:cs typeface="Times New Roman" panose="02020603050405020304" pitchFamily="18" charset="0"/>
            </a:endParaRPr>
          </a:p>
        </p:txBody>
      </p:sp>
      <p:sp>
        <p:nvSpPr>
          <p:cNvPr id="20" name="Text 4"/>
          <p:cNvSpPr/>
          <p:nvPr/>
        </p:nvSpPr>
        <p:spPr>
          <a:xfrm>
            <a:off x="1024128" y="487375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Times New Roman" panose="02020603050405020304" pitchFamily="18" charset="0"/>
                <a:ea typeface="思源黑体-Medium" pitchFamily="34" charset="-122"/>
                <a:cs typeface="Times New Roman" panose="02020603050405020304" pitchFamily="18" charset="0"/>
              </a:rPr>
              <a:t>3</a:t>
            </a:r>
            <a:endParaRPr lang="en-US" sz="1920" dirty="0">
              <a:latin typeface="Times New Roman" panose="02020603050405020304" pitchFamily="18" charset="0"/>
              <a:cs typeface="Times New Roman" panose="02020603050405020304" pitchFamily="18" charset="0"/>
            </a:endParaRPr>
          </a:p>
        </p:txBody>
      </p:sp>
      <p:sp>
        <p:nvSpPr>
          <p:cNvPr id="21" name="Text 5"/>
          <p:cNvSpPr/>
          <p:nvPr/>
        </p:nvSpPr>
        <p:spPr>
          <a:xfrm>
            <a:off x="1481328" y="4855464"/>
            <a:ext cx="5532120" cy="310896"/>
          </a:xfrm>
          <a:prstGeom prst="rect">
            <a:avLst/>
          </a:prstGeom>
          <a:noFill/>
          <a:ln/>
        </p:spPr>
        <p:txBody>
          <a:bodyPr wrap="none" lIns="0" tIns="0" rIns="0" bIns="0" rtlCol="0" anchor="ctr"/>
          <a:lstStyle/>
          <a:p>
            <a:pPr marL="0" indent="0" algn="l">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Validation Process</a:t>
            </a:r>
            <a:endParaRPr lang="en-US" sz="2400" dirty="0">
              <a:latin typeface="Times New Roman" panose="02020603050405020304" pitchFamily="18" charset="0"/>
              <a:cs typeface="Times New Roman" panose="02020603050405020304" pitchFamily="18" charset="0"/>
            </a:endParaRPr>
          </a:p>
        </p:txBody>
      </p:sp>
      <p:sp>
        <p:nvSpPr>
          <p:cNvPr id="22" name="Text 6"/>
          <p:cNvSpPr/>
          <p:nvPr/>
        </p:nvSpPr>
        <p:spPr>
          <a:xfrm>
            <a:off x="1481328" y="5330952"/>
            <a:ext cx="5532120" cy="731520"/>
          </a:xfrm>
          <a:prstGeom prst="rect">
            <a:avLst/>
          </a:prstGeom>
          <a:noFill/>
          <a:ln/>
        </p:spPr>
        <p:txBody>
          <a:bodyPr wrap="square" lIns="0" tIns="0" rIns="0" bIns="0" rtlCol="0" anchor="ctr"/>
          <a:lstStyle/>
          <a:p>
            <a:pPr marL="0" indent="0" algn="l">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Rigorous testing and validation will be conducted using real-world clinical data to ensure the system’s reliability and effectiveness in actual medical settings.</a:t>
            </a:r>
            <a:endParaRPr lang="en-US" sz="2000" dirty="0">
              <a:latin typeface="Times New Roman" panose="02020603050405020304" pitchFamily="18" charset="0"/>
              <a:cs typeface="Times New Roman" panose="02020603050405020304" pitchFamily="18" charset="0"/>
            </a:endParaRPr>
          </a:p>
        </p:txBody>
      </p:sp>
      <p:sp>
        <p:nvSpPr>
          <p:cNvPr id="23" name="Text 7"/>
          <p:cNvSpPr/>
          <p:nvPr/>
        </p:nvSpPr>
        <p:spPr>
          <a:xfrm>
            <a:off x="7754112" y="279806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Times New Roman" panose="02020603050405020304" pitchFamily="18" charset="0"/>
                <a:ea typeface="思源黑体-Medium" pitchFamily="34" charset="-122"/>
                <a:cs typeface="Times New Roman" panose="02020603050405020304" pitchFamily="18" charset="0"/>
              </a:rPr>
              <a:t>2</a:t>
            </a:r>
            <a:endParaRPr lang="en-US" sz="1920" dirty="0">
              <a:latin typeface="Times New Roman" panose="02020603050405020304" pitchFamily="18" charset="0"/>
              <a:cs typeface="Times New Roman" panose="02020603050405020304" pitchFamily="18" charset="0"/>
            </a:endParaRPr>
          </a:p>
        </p:txBody>
      </p:sp>
      <p:sp>
        <p:nvSpPr>
          <p:cNvPr id="24" name="Text 8"/>
          <p:cNvSpPr/>
          <p:nvPr/>
        </p:nvSpPr>
        <p:spPr>
          <a:xfrm>
            <a:off x="8211312" y="2788920"/>
            <a:ext cx="5532120" cy="310896"/>
          </a:xfrm>
          <a:prstGeom prst="rect">
            <a:avLst/>
          </a:prstGeom>
          <a:noFill/>
          <a:ln/>
        </p:spPr>
        <p:txBody>
          <a:bodyPr wrap="none" lIns="0" tIns="0" rIns="0" bIns="0" rtlCol="0" anchor="ctr"/>
          <a:lstStyle/>
          <a:p>
            <a:pPr marL="0" indent="0" algn="l">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Model Development</a:t>
            </a:r>
            <a:endParaRPr lang="en-US" sz="2400" dirty="0">
              <a:latin typeface="Times New Roman" panose="02020603050405020304" pitchFamily="18" charset="0"/>
              <a:cs typeface="Times New Roman" panose="02020603050405020304" pitchFamily="18" charset="0"/>
            </a:endParaRPr>
          </a:p>
        </p:txBody>
      </p:sp>
      <p:sp>
        <p:nvSpPr>
          <p:cNvPr id="25" name="Text 9"/>
          <p:cNvSpPr/>
          <p:nvPr/>
        </p:nvSpPr>
        <p:spPr>
          <a:xfrm>
            <a:off x="8211312" y="3264408"/>
            <a:ext cx="5532120" cy="731520"/>
          </a:xfrm>
          <a:prstGeom prst="rect">
            <a:avLst/>
          </a:prstGeom>
          <a:noFill/>
          <a:ln/>
        </p:spPr>
        <p:txBody>
          <a:bodyPr wrap="square" lIns="0" tIns="0" rIns="0" bIns="0" rtlCol="0" anchor="ctr"/>
          <a:lstStyle/>
          <a:p>
            <a:pPr marL="0" indent="0" algn="l">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Leveraging machine learning algorithms, we will develop models tailored to identify specific conditions, ensuring high accuracy and minimal false positives.</a:t>
            </a:r>
            <a:endParaRPr lang="en-US" sz="2000" dirty="0">
              <a:latin typeface="Times New Roman" panose="02020603050405020304" pitchFamily="18" charset="0"/>
              <a:cs typeface="Times New Roman" panose="02020603050405020304" pitchFamily="18" charset="0"/>
            </a:endParaRPr>
          </a:p>
        </p:txBody>
      </p:sp>
      <p:sp>
        <p:nvSpPr>
          <p:cNvPr id="26" name="Text 10"/>
          <p:cNvSpPr/>
          <p:nvPr/>
        </p:nvSpPr>
        <p:spPr>
          <a:xfrm>
            <a:off x="7754112" y="487375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Times New Roman" panose="02020603050405020304" pitchFamily="18" charset="0"/>
                <a:ea typeface="思源黑体-Medium" pitchFamily="34" charset="-122"/>
                <a:cs typeface="Times New Roman" panose="02020603050405020304" pitchFamily="18" charset="0"/>
              </a:rPr>
              <a:t>4</a:t>
            </a:r>
            <a:endParaRPr lang="en-US" sz="1920" dirty="0">
              <a:latin typeface="Times New Roman" panose="02020603050405020304" pitchFamily="18" charset="0"/>
              <a:cs typeface="Times New Roman" panose="02020603050405020304" pitchFamily="18" charset="0"/>
            </a:endParaRPr>
          </a:p>
        </p:txBody>
      </p:sp>
      <p:sp>
        <p:nvSpPr>
          <p:cNvPr id="27" name="Text 11"/>
          <p:cNvSpPr/>
          <p:nvPr/>
        </p:nvSpPr>
        <p:spPr>
          <a:xfrm>
            <a:off x="8211312" y="4855464"/>
            <a:ext cx="5532120" cy="310896"/>
          </a:xfrm>
          <a:prstGeom prst="rect">
            <a:avLst/>
          </a:prstGeom>
          <a:noFill/>
          <a:ln/>
        </p:spPr>
        <p:txBody>
          <a:bodyPr wrap="none" lIns="0" tIns="0" rIns="0" bIns="0" rtlCol="0" anchor="ctr"/>
          <a:lstStyle/>
          <a:p>
            <a:pPr marL="0" indent="0" algn="l">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User Training</a:t>
            </a:r>
            <a:endParaRPr lang="en-US" sz="2400" dirty="0">
              <a:latin typeface="Times New Roman" panose="02020603050405020304" pitchFamily="18" charset="0"/>
              <a:cs typeface="Times New Roman" panose="02020603050405020304" pitchFamily="18" charset="0"/>
            </a:endParaRPr>
          </a:p>
        </p:txBody>
      </p:sp>
      <p:sp>
        <p:nvSpPr>
          <p:cNvPr id="28" name="Text 12"/>
          <p:cNvSpPr/>
          <p:nvPr/>
        </p:nvSpPr>
        <p:spPr>
          <a:xfrm>
            <a:off x="8211312" y="5330952"/>
            <a:ext cx="5532120" cy="731520"/>
          </a:xfrm>
          <a:prstGeom prst="rect">
            <a:avLst/>
          </a:prstGeom>
          <a:noFill/>
          <a:ln/>
        </p:spPr>
        <p:txBody>
          <a:bodyPr wrap="square" lIns="0" tIns="0" rIns="0" bIns="0" rtlCol="0" anchor="ctr"/>
          <a:lstStyle/>
          <a:p>
            <a:pPr marL="0" indent="0" algn="l">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Radiologists will receive training on how to use the system, interpret AI outputs, and integrate findings into their clinical workflows seamlessly.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941064" y="3931920"/>
            <a:ext cx="6766560" cy="6766560"/>
          </a:xfrm>
          <a:prstGeom prst="rect">
            <a:avLst/>
          </a:prstGeom>
        </p:spPr>
      </p:pic>
      <p:pic>
        <p:nvPicPr>
          <p:cNvPr id="4" name="Image 2" descr="preencoded.png"/>
          <p:cNvPicPr>
            <a:picLocks noChangeAspect="1"/>
          </p:cNvPicPr>
          <p:nvPr/>
        </p:nvPicPr>
        <p:blipFill>
          <a:blip r:embed="rId5"/>
          <a:stretch>
            <a:fillRect/>
          </a:stretch>
        </p:blipFill>
        <p:spPr>
          <a:xfrm>
            <a:off x="3941064" y="3931920"/>
            <a:ext cx="6766560" cy="6766560"/>
          </a:xfrm>
          <a:prstGeom prst="rect">
            <a:avLst/>
          </a:prstGeom>
        </p:spPr>
      </p:pic>
      <p:pic>
        <p:nvPicPr>
          <p:cNvPr id="5" name="Image 3" descr="preencoded.png"/>
          <p:cNvPicPr>
            <a:picLocks noChangeAspect="1"/>
          </p:cNvPicPr>
          <p:nvPr/>
        </p:nvPicPr>
        <p:blipFill>
          <a:blip r:embed="rId6"/>
          <a:stretch>
            <a:fillRect/>
          </a:stretch>
        </p:blipFill>
        <p:spPr>
          <a:xfrm>
            <a:off x="3941064" y="3931920"/>
            <a:ext cx="6766560" cy="6766560"/>
          </a:xfrm>
          <a:prstGeom prst="rect">
            <a:avLst/>
          </a:prstGeom>
        </p:spPr>
      </p:pic>
      <p:pic>
        <p:nvPicPr>
          <p:cNvPr id="6" name="Image 4" descr="preencoded.png"/>
          <p:cNvPicPr>
            <a:picLocks noChangeAspect="1"/>
          </p:cNvPicPr>
          <p:nvPr/>
        </p:nvPicPr>
        <p:blipFill>
          <a:blip r:embed="rId7"/>
          <a:stretch>
            <a:fillRect/>
          </a:stretch>
        </p:blipFill>
        <p:spPr>
          <a:xfrm>
            <a:off x="3941064" y="3931920"/>
            <a:ext cx="6766560" cy="6766560"/>
          </a:xfrm>
          <a:prstGeom prst="rect">
            <a:avLst/>
          </a:prstGeom>
        </p:spPr>
      </p:pic>
      <p:sp>
        <p:nvSpPr>
          <p:cNvPr id="7" name="Text 0"/>
          <p:cNvSpPr/>
          <p:nvPr/>
        </p:nvSpPr>
        <p:spPr>
          <a:xfrm>
            <a:off x="685800" y="932688"/>
            <a:ext cx="13267944" cy="521208"/>
          </a:xfrm>
          <a:prstGeom prst="rect">
            <a:avLst/>
          </a:prstGeom>
          <a:noFill/>
          <a:ln/>
        </p:spPr>
        <p:txBody>
          <a:bodyPr wrap="none" lIns="0" tIns="0" rIns="0" bIns="0" rtlCol="0" anchor="ctr"/>
          <a:lstStyle/>
          <a:p>
            <a:pPr marL="0" indent="0" algn="l">
              <a:lnSpc>
                <a:spcPts val="4080"/>
              </a:lnSpc>
              <a:buNone/>
            </a:pPr>
            <a:r>
              <a:rPr lang="en-US" sz="4000" dirty="0">
                <a:solidFill>
                  <a:srgbClr val="77D8F2"/>
                </a:solidFill>
                <a:latin typeface="Times New Roman" panose="02020603050405020304" pitchFamily="18" charset="0"/>
                <a:ea typeface="Alibaba-PuHuiTi" pitchFamily="34" charset="-122"/>
                <a:cs typeface="Times New Roman" panose="02020603050405020304" pitchFamily="18" charset="0"/>
              </a:rPr>
              <a:t>Future Prospects</a:t>
            </a:r>
            <a:endParaRPr lang="en-US" sz="4000" dirty="0">
              <a:latin typeface="Times New Roman" panose="02020603050405020304" pitchFamily="18" charset="0"/>
              <a:cs typeface="Times New Roman" panose="02020603050405020304" pitchFamily="18" charset="0"/>
            </a:endParaRPr>
          </a:p>
        </p:txBody>
      </p:sp>
      <p:sp>
        <p:nvSpPr>
          <p:cNvPr id="8" name="Text 1"/>
          <p:cNvSpPr/>
          <p:nvPr/>
        </p:nvSpPr>
        <p:spPr>
          <a:xfrm>
            <a:off x="749808" y="3095809"/>
            <a:ext cx="2971800" cy="265176"/>
          </a:xfrm>
          <a:prstGeom prst="rect">
            <a:avLst/>
          </a:prstGeom>
          <a:noFill/>
          <a:ln/>
        </p:spPr>
        <p:txBody>
          <a:bodyPr wrap="none" lIns="0" tIns="0" rIns="0" bIns="0" rtlCol="0" anchor="ctr"/>
          <a:lstStyle/>
          <a:p>
            <a:pPr marL="0" indent="0" algn="ctr">
              <a:lnSpc>
                <a:spcPts val="204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Continuous Learning</a:t>
            </a:r>
            <a:endParaRPr lang="en-US" sz="2400" dirty="0">
              <a:latin typeface="Times New Roman" panose="02020603050405020304" pitchFamily="18" charset="0"/>
              <a:cs typeface="Times New Roman" panose="02020603050405020304" pitchFamily="18" charset="0"/>
            </a:endParaRPr>
          </a:p>
        </p:txBody>
      </p:sp>
      <p:sp>
        <p:nvSpPr>
          <p:cNvPr id="9" name="Text 2"/>
          <p:cNvSpPr/>
          <p:nvPr/>
        </p:nvSpPr>
        <p:spPr>
          <a:xfrm>
            <a:off x="768096" y="3621024"/>
            <a:ext cx="2971800" cy="1042416"/>
          </a:xfrm>
          <a:prstGeom prst="rect">
            <a:avLst/>
          </a:prstGeom>
          <a:noFill/>
          <a:ln/>
        </p:spPr>
        <p:txBody>
          <a:bodyPr wrap="square" lIns="0" tIns="0" rIns="0" bIns="0" rtlCol="0" anchor="ctr"/>
          <a:lstStyle/>
          <a:p>
            <a:pPr marL="0" indent="0" algn="ctr">
              <a:buNone/>
            </a:pPr>
            <a:r>
              <a:rPr lang="en-US" dirty="0">
                <a:solidFill>
                  <a:srgbClr val="DBDBDB"/>
                </a:solidFill>
                <a:latin typeface="Times New Roman" panose="02020603050405020304" pitchFamily="18" charset="0"/>
                <a:ea typeface="思源黑体-Medium" pitchFamily="34" charset="-122"/>
                <a:cs typeface="Times New Roman" panose="02020603050405020304" pitchFamily="18" charset="0"/>
              </a:rPr>
              <a:t>The system will incorporate feedback mechanisms to learn from new cases over time, adapting to emerging medical trends and conditions.</a:t>
            </a:r>
            <a:endParaRPr lang="en-US" dirty="0">
              <a:latin typeface="Times New Roman" panose="02020603050405020304" pitchFamily="18" charset="0"/>
              <a:cs typeface="Times New Roman" panose="02020603050405020304" pitchFamily="18" charset="0"/>
            </a:endParaRPr>
          </a:p>
        </p:txBody>
      </p:sp>
      <p:sp>
        <p:nvSpPr>
          <p:cNvPr id="10" name="Text 3"/>
          <p:cNvSpPr/>
          <p:nvPr/>
        </p:nvSpPr>
        <p:spPr>
          <a:xfrm>
            <a:off x="4151375" y="1737360"/>
            <a:ext cx="2971800" cy="265176"/>
          </a:xfrm>
          <a:prstGeom prst="rect">
            <a:avLst/>
          </a:prstGeom>
          <a:noFill/>
          <a:ln/>
        </p:spPr>
        <p:txBody>
          <a:bodyPr wrap="none" lIns="0" tIns="0" rIns="0" bIns="0" rtlCol="0" anchor="ctr"/>
          <a:lstStyle/>
          <a:p>
            <a:pPr marL="0" indent="0" algn="ctr">
              <a:lnSpc>
                <a:spcPts val="204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Broader Applications</a:t>
            </a:r>
            <a:endParaRPr lang="en-US" sz="2400" dirty="0">
              <a:latin typeface="Times New Roman" panose="02020603050405020304" pitchFamily="18" charset="0"/>
              <a:cs typeface="Times New Roman" panose="02020603050405020304" pitchFamily="18" charset="0"/>
            </a:endParaRPr>
          </a:p>
        </p:txBody>
      </p:sp>
      <p:sp>
        <p:nvSpPr>
          <p:cNvPr id="11" name="Text 4"/>
          <p:cNvSpPr/>
          <p:nvPr/>
        </p:nvSpPr>
        <p:spPr>
          <a:xfrm>
            <a:off x="4151376" y="2523744"/>
            <a:ext cx="2971800" cy="1042416"/>
          </a:xfrm>
          <a:prstGeom prst="rect">
            <a:avLst/>
          </a:prstGeom>
          <a:noFill/>
          <a:ln/>
        </p:spPr>
        <p:txBody>
          <a:bodyPr wrap="square" lIns="0" tIns="0" rIns="0" bIns="0" rtlCol="0" anchor="ctr"/>
          <a:lstStyle/>
          <a:p>
            <a:pPr marL="0" indent="0" algn="ctr">
              <a:buNone/>
            </a:pPr>
            <a:r>
              <a:rPr lang="en-US" dirty="0">
                <a:solidFill>
                  <a:srgbClr val="DBDBDB"/>
                </a:solidFill>
                <a:latin typeface="Times New Roman" panose="02020603050405020304" pitchFamily="18" charset="0"/>
                <a:ea typeface="思源黑体-Medium" pitchFamily="34" charset="-122"/>
                <a:cs typeface="Times New Roman" panose="02020603050405020304" pitchFamily="18" charset="0"/>
              </a:rPr>
              <a:t>Beyond current capabilities, the system can be expanded to include more diseases and imaging modalities, enhancing its utility in diverse medical fields.</a:t>
            </a:r>
            <a:endParaRPr lang="en-US" dirty="0">
              <a:latin typeface="Times New Roman" panose="02020603050405020304" pitchFamily="18" charset="0"/>
              <a:cs typeface="Times New Roman" panose="02020603050405020304" pitchFamily="18" charset="0"/>
            </a:endParaRPr>
          </a:p>
        </p:txBody>
      </p:sp>
      <p:sp>
        <p:nvSpPr>
          <p:cNvPr id="12" name="Text 5"/>
          <p:cNvSpPr/>
          <p:nvPr/>
        </p:nvSpPr>
        <p:spPr>
          <a:xfrm>
            <a:off x="7525512" y="1609344"/>
            <a:ext cx="2971800" cy="521208"/>
          </a:xfrm>
          <a:prstGeom prst="rect">
            <a:avLst/>
          </a:prstGeom>
          <a:noFill/>
          <a:ln/>
        </p:spPr>
        <p:txBody>
          <a:bodyPr wrap="square" lIns="0" tIns="0" rIns="0" bIns="0" rtlCol="0" anchor="ctr"/>
          <a:lstStyle/>
          <a:p>
            <a:pPr marL="0" indent="0" algn="ctr">
              <a:lnSpc>
                <a:spcPts val="204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Collaboration Opportunities</a:t>
            </a:r>
            <a:endParaRPr lang="en-US" sz="2400" dirty="0">
              <a:latin typeface="Times New Roman" panose="02020603050405020304" pitchFamily="18" charset="0"/>
              <a:cs typeface="Times New Roman" panose="02020603050405020304" pitchFamily="18" charset="0"/>
            </a:endParaRPr>
          </a:p>
        </p:txBody>
      </p:sp>
      <p:sp>
        <p:nvSpPr>
          <p:cNvPr id="13" name="Text 6"/>
          <p:cNvSpPr/>
          <p:nvPr/>
        </p:nvSpPr>
        <p:spPr>
          <a:xfrm>
            <a:off x="4910328" y="6190488"/>
            <a:ext cx="128016" cy="301752"/>
          </a:xfrm>
          <a:prstGeom prst="rect">
            <a:avLst/>
          </a:prstGeom>
          <a:noFill/>
          <a:ln/>
        </p:spPr>
        <p:txBody>
          <a:bodyPr wrap="none" lIns="0" tIns="0" rIns="0" bIns="0" rtlCol="0" anchor="ctr"/>
          <a:lstStyle/>
          <a:p>
            <a:pPr marL="0" indent="0" algn="l">
              <a:lnSpc>
                <a:spcPts val="1950"/>
              </a:lnSpc>
              <a:buNone/>
            </a:pPr>
            <a:r>
              <a:rPr lang="en-US" sz="1630" dirty="0">
                <a:solidFill>
                  <a:srgbClr val="050505"/>
                </a:solidFill>
                <a:latin typeface="Times New Roman" panose="02020603050405020304" pitchFamily="18" charset="0"/>
                <a:ea typeface="思源黑体-Medium" pitchFamily="34" charset="-122"/>
                <a:cs typeface="Times New Roman" panose="02020603050405020304" pitchFamily="18" charset="0"/>
              </a:rPr>
              <a:t>1</a:t>
            </a:r>
            <a:endParaRPr lang="en-US" sz="1630" dirty="0">
              <a:latin typeface="Times New Roman" panose="02020603050405020304" pitchFamily="18" charset="0"/>
              <a:cs typeface="Times New Roman" panose="02020603050405020304" pitchFamily="18" charset="0"/>
            </a:endParaRPr>
          </a:p>
        </p:txBody>
      </p:sp>
      <p:sp>
        <p:nvSpPr>
          <p:cNvPr id="14" name="Text 7"/>
          <p:cNvSpPr/>
          <p:nvPr/>
        </p:nvSpPr>
        <p:spPr>
          <a:xfrm>
            <a:off x="6291072" y="4818888"/>
            <a:ext cx="128016" cy="301752"/>
          </a:xfrm>
          <a:prstGeom prst="rect">
            <a:avLst/>
          </a:prstGeom>
          <a:noFill/>
          <a:ln/>
        </p:spPr>
        <p:txBody>
          <a:bodyPr wrap="none" lIns="0" tIns="0" rIns="0" bIns="0" rtlCol="0" anchor="ctr"/>
          <a:lstStyle/>
          <a:p>
            <a:pPr marL="0" indent="0" algn="l">
              <a:lnSpc>
                <a:spcPts val="1950"/>
              </a:lnSpc>
              <a:buNone/>
            </a:pPr>
            <a:r>
              <a:rPr lang="en-US" sz="1630" dirty="0">
                <a:solidFill>
                  <a:srgbClr val="050505"/>
                </a:solidFill>
                <a:latin typeface="Times New Roman" panose="02020603050405020304" pitchFamily="18" charset="0"/>
                <a:ea typeface="思源黑体-Medium" pitchFamily="34" charset="-122"/>
                <a:cs typeface="Times New Roman" panose="02020603050405020304" pitchFamily="18" charset="0"/>
              </a:rPr>
              <a:t>2</a:t>
            </a:r>
            <a:endParaRPr lang="en-US" sz="1630" dirty="0">
              <a:latin typeface="Times New Roman" panose="02020603050405020304" pitchFamily="18" charset="0"/>
              <a:cs typeface="Times New Roman" panose="02020603050405020304" pitchFamily="18" charset="0"/>
            </a:endParaRPr>
          </a:p>
        </p:txBody>
      </p:sp>
      <p:sp>
        <p:nvSpPr>
          <p:cNvPr id="15" name="Text 8"/>
          <p:cNvSpPr/>
          <p:nvPr/>
        </p:nvSpPr>
        <p:spPr>
          <a:xfrm>
            <a:off x="7525512" y="2523744"/>
            <a:ext cx="2971800" cy="1042416"/>
          </a:xfrm>
          <a:prstGeom prst="rect">
            <a:avLst/>
          </a:prstGeom>
          <a:noFill/>
          <a:ln/>
        </p:spPr>
        <p:txBody>
          <a:bodyPr wrap="square" lIns="0" tIns="0" rIns="0" bIns="0" rtlCol="0" anchor="ctr"/>
          <a:lstStyle/>
          <a:p>
            <a:pPr marL="0" indent="0" algn="ctr">
              <a:buNone/>
            </a:pPr>
            <a:r>
              <a:rPr lang="en-US" dirty="0">
                <a:solidFill>
                  <a:srgbClr val="DBDBDB"/>
                </a:solidFill>
                <a:latin typeface="Times New Roman" panose="02020603050405020304" pitchFamily="18" charset="0"/>
                <a:ea typeface="思源黑体-Medium" pitchFamily="34" charset="-122"/>
                <a:cs typeface="Times New Roman" panose="02020603050405020304" pitchFamily="18" charset="0"/>
              </a:rPr>
              <a:t>We aim to partner with hospitals and research institutions to validate the system in various clinical environments and further refine its functionalities.</a:t>
            </a:r>
            <a:endParaRPr lang="en-US" dirty="0">
              <a:latin typeface="Times New Roman" panose="02020603050405020304" pitchFamily="18" charset="0"/>
              <a:cs typeface="Times New Roman" panose="02020603050405020304" pitchFamily="18" charset="0"/>
            </a:endParaRPr>
          </a:p>
        </p:txBody>
      </p:sp>
      <p:sp>
        <p:nvSpPr>
          <p:cNvPr id="16" name="Text 9"/>
          <p:cNvSpPr/>
          <p:nvPr/>
        </p:nvSpPr>
        <p:spPr>
          <a:xfrm>
            <a:off x="8229600" y="4818888"/>
            <a:ext cx="128016" cy="301752"/>
          </a:xfrm>
          <a:prstGeom prst="rect">
            <a:avLst/>
          </a:prstGeom>
          <a:noFill/>
          <a:ln/>
        </p:spPr>
        <p:txBody>
          <a:bodyPr wrap="none" lIns="0" tIns="0" rIns="0" bIns="0" rtlCol="0" anchor="ctr"/>
          <a:lstStyle/>
          <a:p>
            <a:pPr marL="0" indent="0" algn="l">
              <a:lnSpc>
                <a:spcPts val="1950"/>
              </a:lnSpc>
              <a:buNone/>
            </a:pPr>
            <a:r>
              <a:rPr lang="en-US" sz="1630" dirty="0">
                <a:solidFill>
                  <a:srgbClr val="050505"/>
                </a:solidFill>
                <a:latin typeface="Times New Roman" panose="02020603050405020304" pitchFamily="18" charset="0"/>
                <a:ea typeface="思源黑体-Medium" pitchFamily="34" charset="-122"/>
                <a:cs typeface="Times New Roman" panose="02020603050405020304" pitchFamily="18" charset="0"/>
              </a:rPr>
              <a:t>3</a:t>
            </a:r>
            <a:endParaRPr lang="en-US" sz="1630" dirty="0">
              <a:latin typeface="Times New Roman" panose="02020603050405020304" pitchFamily="18" charset="0"/>
              <a:cs typeface="Times New Roman" panose="02020603050405020304" pitchFamily="18" charset="0"/>
            </a:endParaRPr>
          </a:p>
        </p:txBody>
      </p:sp>
      <p:sp>
        <p:nvSpPr>
          <p:cNvPr id="17" name="Text 10"/>
          <p:cNvSpPr/>
          <p:nvPr/>
        </p:nvSpPr>
        <p:spPr>
          <a:xfrm>
            <a:off x="10908792" y="3031801"/>
            <a:ext cx="2971800" cy="265176"/>
          </a:xfrm>
          <a:prstGeom prst="rect">
            <a:avLst/>
          </a:prstGeom>
          <a:noFill/>
          <a:ln/>
        </p:spPr>
        <p:txBody>
          <a:bodyPr wrap="none" lIns="0" tIns="0" rIns="0" bIns="0" rtlCol="0" anchor="ctr"/>
          <a:lstStyle/>
          <a:p>
            <a:pPr marL="0" indent="0" algn="ctr">
              <a:lnSpc>
                <a:spcPts val="204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Patient-Centric Approach</a:t>
            </a:r>
            <a:endParaRPr lang="en-US" sz="2400" dirty="0">
              <a:latin typeface="Times New Roman" panose="02020603050405020304" pitchFamily="18" charset="0"/>
              <a:cs typeface="Times New Roman" panose="02020603050405020304" pitchFamily="18" charset="0"/>
            </a:endParaRPr>
          </a:p>
        </p:txBody>
      </p:sp>
      <p:sp>
        <p:nvSpPr>
          <p:cNvPr id="18" name="Text 11"/>
          <p:cNvSpPr/>
          <p:nvPr/>
        </p:nvSpPr>
        <p:spPr>
          <a:xfrm>
            <a:off x="9601200" y="6190488"/>
            <a:ext cx="128016" cy="301752"/>
          </a:xfrm>
          <a:prstGeom prst="rect">
            <a:avLst/>
          </a:prstGeom>
          <a:noFill/>
          <a:ln/>
        </p:spPr>
        <p:txBody>
          <a:bodyPr wrap="none" lIns="0" tIns="0" rIns="0" bIns="0" rtlCol="0" anchor="ctr"/>
          <a:lstStyle/>
          <a:p>
            <a:pPr marL="0" indent="0" algn="l">
              <a:lnSpc>
                <a:spcPts val="1950"/>
              </a:lnSpc>
              <a:buNone/>
            </a:pPr>
            <a:r>
              <a:rPr lang="en-US" sz="1630" dirty="0">
                <a:solidFill>
                  <a:srgbClr val="050505"/>
                </a:solidFill>
                <a:latin typeface="Times New Roman" panose="02020603050405020304" pitchFamily="18" charset="0"/>
                <a:ea typeface="思源黑体-Medium" pitchFamily="34" charset="-122"/>
                <a:cs typeface="Times New Roman" panose="02020603050405020304" pitchFamily="18" charset="0"/>
              </a:rPr>
              <a:t>4</a:t>
            </a:r>
            <a:endParaRPr lang="en-US" sz="1630" dirty="0">
              <a:latin typeface="Times New Roman" panose="02020603050405020304" pitchFamily="18" charset="0"/>
              <a:cs typeface="Times New Roman" panose="02020603050405020304" pitchFamily="18" charset="0"/>
            </a:endParaRPr>
          </a:p>
        </p:txBody>
      </p:sp>
      <p:sp>
        <p:nvSpPr>
          <p:cNvPr id="19" name="Text 12"/>
          <p:cNvSpPr/>
          <p:nvPr/>
        </p:nvSpPr>
        <p:spPr>
          <a:xfrm>
            <a:off x="10908792" y="3621024"/>
            <a:ext cx="2971800" cy="1042416"/>
          </a:xfrm>
          <a:prstGeom prst="rect">
            <a:avLst/>
          </a:prstGeom>
          <a:noFill/>
          <a:ln/>
        </p:spPr>
        <p:txBody>
          <a:bodyPr wrap="square" lIns="0" tIns="0" rIns="0" bIns="0" rtlCol="0" anchor="ctr"/>
          <a:lstStyle/>
          <a:p>
            <a:pPr marL="0" indent="0" algn="ctr">
              <a:buNone/>
            </a:pPr>
            <a:r>
              <a:rPr lang="en-US" dirty="0">
                <a:solidFill>
                  <a:srgbClr val="DBDBDB"/>
                </a:solidFill>
                <a:latin typeface="Times New Roman" panose="02020603050405020304" pitchFamily="18" charset="0"/>
                <a:ea typeface="思源黑体-Medium" pitchFamily="34" charset="-122"/>
                <a:cs typeface="Times New Roman" panose="02020603050405020304" pitchFamily="18" charset="0"/>
              </a:rPr>
              <a:t>By improving diagnostic accuracy, the system ultimately aims to enhance patient outcomes, ensuring timely and effective treatment interventions.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386584"/>
            <a:ext cx="4005072" cy="2642616"/>
          </a:xfrm>
          <a:prstGeom prst="rect">
            <a:avLst/>
          </a:prstGeom>
        </p:spPr>
      </p:pic>
      <p:pic>
        <p:nvPicPr>
          <p:cNvPr id="4" name="Image 2" descr="preencoded.png"/>
          <p:cNvPicPr>
            <a:picLocks noChangeAspect="1"/>
          </p:cNvPicPr>
          <p:nvPr/>
        </p:nvPicPr>
        <p:blipFill>
          <a:blip r:embed="rId5"/>
          <a:stretch>
            <a:fillRect/>
          </a:stretch>
        </p:blipFill>
        <p:spPr>
          <a:xfrm>
            <a:off x="5321808" y="2386584"/>
            <a:ext cx="4005072" cy="2642616"/>
          </a:xfrm>
          <a:prstGeom prst="rect">
            <a:avLst/>
          </a:prstGeom>
        </p:spPr>
      </p:pic>
      <p:pic>
        <p:nvPicPr>
          <p:cNvPr id="5" name="Image 3" descr="preencoded.png"/>
          <p:cNvPicPr>
            <a:picLocks noChangeAspect="1"/>
          </p:cNvPicPr>
          <p:nvPr/>
        </p:nvPicPr>
        <p:blipFill>
          <a:blip r:embed="rId6"/>
          <a:stretch>
            <a:fillRect/>
          </a:stretch>
        </p:blipFill>
        <p:spPr>
          <a:xfrm>
            <a:off x="9838944" y="2386584"/>
            <a:ext cx="4005072" cy="2642616"/>
          </a:xfrm>
          <a:prstGeom prst="rect">
            <a:avLst/>
          </a:prstGeom>
        </p:spPr>
      </p:pic>
      <p:sp>
        <p:nvSpPr>
          <p:cNvPr id="6" name="Text 0"/>
          <p:cNvSpPr/>
          <p:nvPr/>
        </p:nvSpPr>
        <p:spPr>
          <a:xfrm>
            <a:off x="685800" y="1444752"/>
            <a:ext cx="13267944" cy="612648"/>
          </a:xfrm>
          <a:prstGeom prst="rect">
            <a:avLst/>
          </a:prstGeom>
          <a:noFill/>
          <a:ln/>
        </p:spPr>
        <p:txBody>
          <a:bodyPr wrap="none" lIns="0" tIns="0" rIns="0" bIns="0" rtlCol="0" anchor="ctr"/>
          <a:lstStyle/>
          <a:p>
            <a:pPr marL="0" indent="0" algn="l">
              <a:lnSpc>
                <a:spcPts val="4800"/>
              </a:lnSpc>
              <a:buNone/>
            </a:pPr>
            <a:r>
              <a:rPr lang="en-US" sz="4000" dirty="0">
                <a:solidFill>
                  <a:srgbClr val="77D8F2"/>
                </a:solidFill>
                <a:latin typeface="Times New Roman" panose="02020603050405020304" pitchFamily="18" charset="0"/>
                <a:ea typeface="Alibaba-PuHuiTi" pitchFamily="34" charset="-122"/>
                <a:cs typeface="Times New Roman" panose="02020603050405020304" pitchFamily="18" charset="0"/>
              </a:rPr>
              <a:t>Conclusion on Transforming Radiology</a:t>
            </a:r>
            <a:endParaRPr lang="en-US" sz="4000" dirty="0">
              <a:latin typeface="Times New Roman" panose="02020603050405020304" pitchFamily="18" charset="0"/>
              <a:cs typeface="Times New Roman" panose="02020603050405020304" pitchFamily="18" charset="0"/>
            </a:endParaRPr>
          </a:p>
        </p:txBody>
      </p:sp>
      <p:sp>
        <p:nvSpPr>
          <p:cNvPr id="7" name="Text 1"/>
          <p:cNvSpPr/>
          <p:nvPr/>
        </p:nvSpPr>
        <p:spPr>
          <a:xfrm>
            <a:off x="795528" y="5221224"/>
            <a:ext cx="4005072" cy="310896"/>
          </a:xfrm>
          <a:prstGeom prst="rect">
            <a:avLst/>
          </a:prstGeom>
          <a:noFill/>
          <a:ln/>
        </p:spPr>
        <p:txBody>
          <a:bodyPr wrap="none" lIns="0" tIns="0" rIns="0" bIns="0" rtlCol="0" anchor="ctr"/>
          <a:lstStyle/>
          <a:p>
            <a:pPr marL="0" indent="0" algn="ctr">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Transforming Radiology</a:t>
            </a:r>
            <a:endParaRPr lang="en-US" sz="2400" dirty="0">
              <a:latin typeface="Times New Roman" panose="02020603050405020304" pitchFamily="18" charset="0"/>
              <a:cs typeface="Times New Roman" panose="02020603050405020304" pitchFamily="18" charset="0"/>
            </a:endParaRPr>
          </a:p>
        </p:txBody>
      </p:sp>
      <p:sp>
        <p:nvSpPr>
          <p:cNvPr id="8" name="Text 2"/>
          <p:cNvSpPr/>
          <p:nvPr/>
        </p:nvSpPr>
        <p:spPr>
          <a:xfrm>
            <a:off x="795528" y="5705856"/>
            <a:ext cx="4005072" cy="978408"/>
          </a:xfrm>
          <a:prstGeom prst="rect">
            <a:avLst/>
          </a:prstGeom>
          <a:noFill/>
          <a:ln/>
        </p:spPr>
        <p:txBody>
          <a:bodyPr wrap="square" lIns="0" tIns="0" rIns="0" bIns="0" rtlCol="0" anchor="ctr"/>
          <a:lstStyle/>
          <a:p>
            <a:pPr marL="0" indent="0" algn="ctr">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The XAI-based medical assistant represents a significant advancement in radiology, combining AI technology with medical expertise.</a:t>
            </a:r>
            <a:endParaRPr lang="en-US" sz="2000" dirty="0">
              <a:latin typeface="Times New Roman" panose="02020603050405020304" pitchFamily="18" charset="0"/>
              <a:cs typeface="Times New Roman" panose="02020603050405020304" pitchFamily="18" charset="0"/>
            </a:endParaRPr>
          </a:p>
        </p:txBody>
      </p:sp>
      <p:sp>
        <p:nvSpPr>
          <p:cNvPr id="9" name="Text 3"/>
          <p:cNvSpPr/>
          <p:nvPr/>
        </p:nvSpPr>
        <p:spPr>
          <a:xfrm>
            <a:off x="5321808" y="5221224"/>
            <a:ext cx="4005072" cy="310896"/>
          </a:xfrm>
          <a:prstGeom prst="rect">
            <a:avLst/>
          </a:prstGeom>
          <a:noFill/>
          <a:ln/>
        </p:spPr>
        <p:txBody>
          <a:bodyPr wrap="none" lIns="0" tIns="0" rIns="0" bIns="0" rtlCol="0" anchor="ctr"/>
          <a:lstStyle/>
          <a:p>
            <a:pPr marL="0" indent="0" algn="ctr">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Empowering Professionals</a:t>
            </a:r>
            <a:endParaRPr lang="en-US" sz="2400" dirty="0">
              <a:latin typeface="Times New Roman" panose="02020603050405020304" pitchFamily="18" charset="0"/>
              <a:cs typeface="Times New Roman" panose="02020603050405020304" pitchFamily="18" charset="0"/>
            </a:endParaRPr>
          </a:p>
        </p:txBody>
      </p:sp>
      <p:sp>
        <p:nvSpPr>
          <p:cNvPr id="10" name="Text 4"/>
          <p:cNvSpPr/>
          <p:nvPr/>
        </p:nvSpPr>
        <p:spPr>
          <a:xfrm>
            <a:off x="5321808" y="5705856"/>
            <a:ext cx="4005072" cy="978408"/>
          </a:xfrm>
          <a:prstGeom prst="rect">
            <a:avLst/>
          </a:prstGeom>
          <a:noFill/>
          <a:ln/>
        </p:spPr>
        <p:txBody>
          <a:bodyPr wrap="square" lIns="0" tIns="0" rIns="0" bIns="0" rtlCol="0" anchor="ctr"/>
          <a:lstStyle/>
          <a:p>
            <a:pPr marL="0" indent="0" algn="ctr">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By providing actionable insights and explanations, the system empowers radiologists to make better-informed decisions.</a:t>
            </a:r>
            <a:endParaRPr lang="en-US" sz="2000" dirty="0">
              <a:latin typeface="Times New Roman" panose="02020603050405020304" pitchFamily="18" charset="0"/>
              <a:cs typeface="Times New Roman" panose="02020603050405020304" pitchFamily="18" charset="0"/>
            </a:endParaRPr>
          </a:p>
        </p:txBody>
      </p:sp>
      <p:sp>
        <p:nvSpPr>
          <p:cNvPr id="11" name="Text 5"/>
          <p:cNvSpPr/>
          <p:nvPr/>
        </p:nvSpPr>
        <p:spPr>
          <a:xfrm>
            <a:off x="9838944" y="5221224"/>
            <a:ext cx="4005072" cy="310896"/>
          </a:xfrm>
          <a:prstGeom prst="rect">
            <a:avLst/>
          </a:prstGeom>
          <a:noFill/>
          <a:ln/>
        </p:spPr>
        <p:txBody>
          <a:bodyPr wrap="none" lIns="0" tIns="0" rIns="0" bIns="0" rtlCol="0" anchor="ctr"/>
          <a:lstStyle/>
          <a:p>
            <a:pPr marL="0" indent="0" algn="ctr">
              <a:lnSpc>
                <a:spcPts val="2400"/>
              </a:lnSpc>
              <a:buNone/>
            </a:pPr>
            <a:r>
              <a:rPr lang="en-US" sz="2400" dirty="0">
                <a:solidFill>
                  <a:srgbClr val="DBDBDB"/>
                </a:solidFill>
                <a:latin typeface="Times New Roman" panose="02020603050405020304" pitchFamily="18" charset="0"/>
                <a:ea typeface="Alibaba-PuHuiTi" pitchFamily="34" charset="-122"/>
                <a:cs typeface="Times New Roman" panose="02020603050405020304" pitchFamily="18" charset="0"/>
              </a:rPr>
              <a:t>Vision for Healthcare</a:t>
            </a: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9838944" y="5705856"/>
            <a:ext cx="4005072" cy="731520"/>
          </a:xfrm>
          <a:prstGeom prst="rect">
            <a:avLst/>
          </a:prstGeom>
          <a:noFill/>
          <a:ln/>
        </p:spPr>
        <p:txBody>
          <a:bodyPr wrap="square" lIns="0" tIns="0" rIns="0" bIns="0" rtlCol="0" anchor="ctr"/>
          <a:lstStyle/>
          <a:p>
            <a:pPr marL="0" indent="0" algn="ctr">
              <a:lnSpc>
                <a:spcPts val="1920"/>
              </a:lnSpc>
              <a:buNone/>
            </a:pPr>
            <a:r>
              <a:rPr lang="en-US" sz="2000" dirty="0">
                <a:solidFill>
                  <a:srgbClr val="DBDBDB"/>
                </a:solidFill>
                <a:latin typeface="Times New Roman" panose="02020603050405020304" pitchFamily="18" charset="0"/>
                <a:ea typeface="思源黑体-Medium" pitchFamily="34" charset="-122"/>
                <a:cs typeface="Times New Roman" panose="02020603050405020304" pitchFamily="18" charset="0"/>
              </a:rPr>
              <a:t>Our vision is to lead a revolution in medical imaging and diagnostics, prioritizing patient care and safety.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612</Words>
  <Application>Microsoft Office PowerPoint</Application>
  <PresentationFormat>Custom</PresentationFormat>
  <Paragraphs>71</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Mrudulalitha N</cp:lastModifiedBy>
  <cp:revision>4</cp:revision>
  <dcterms:created xsi:type="dcterms:W3CDTF">2025-08-22T09:09:17Z</dcterms:created>
  <dcterms:modified xsi:type="dcterms:W3CDTF">2025-08-22T09:51:18Z</dcterms:modified>
</cp:coreProperties>
</file>